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6" r:id="rId5"/>
    <p:sldId id="258" r:id="rId6"/>
    <p:sldId id="285" r:id="rId7"/>
    <p:sldId id="257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  <p:sldId id="328" r:id="rId51"/>
    <p:sldId id="329" r:id="rId52"/>
    <p:sldId id="330" r:id="rId53"/>
    <p:sldId id="331" r:id="rId54"/>
    <p:sldId id="332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енис Кобылинский" initials="ДК" lastIdx="1" clrIdx="0">
    <p:extLst>
      <p:ext uri="{19B8F6BF-5375-455C-9EA6-DF929625EA0E}">
        <p15:presenceInfo xmlns:p15="http://schemas.microsoft.com/office/powerpoint/2012/main" userId="Денис Кобылинский" providerId="None"/>
      </p:ext>
    </p:extLst>
  </p:cmAuthor>
  <p:cmAuthor id="2" name="Евгений Глухов" initials="ЕГ" lastIdx="11" clrIdx="1">
    <p:extLst>
      <p:ext uri="{19B8F6BF-5375-455C-9EA6-DF929625EA0E}">
        <p15:presenceInfo xmlns:p15="http://schemas.microsoft.com/office/powerpoint/2012/main" userId="Евгений Глухов" providerId="None"/>
      </p:ext>
    </p:extLst>
  </p:cmAuthor>
  <p:cmAuthor id="3" name="Vsevolod Pelipas" initials="VP" lastIdx="1" clrIdx="2">
    <p:extLst>
      <p:ext uri="{19B8F6BF-5375-455C-9EA6-DF929625EA0E}">
        <p15:presenceInfo xmlns:p15="http://schemas.microsoft.com/office/powerpoint/2012/main" userId="bc0547883d1a1b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A65"/>
    <a:srgbClr val="903BFF"/>
    <a:srgbClr val="1E1E1E"/>
    <a:srgbClr val="001A66"/>
    <a:srgbClr val="B7BFCD"/>
    <a:srgbClr val="D3DCEF"/>
    <a:srgbClr val="9EA9BC"/>
    <a:srgbClr val="DEE5F6"/>
    <a:srgbClr val="808EA8"/>
    <a:srgbClr val="9FB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70"/>
  </p:normalViewPr>
  <p:slideViewPr>
    <p:cSldViewPr snapToGrid="0">
      <p:cViewPr varScale="1">
        <p:scale>
          <a:sx n="122" d="100"/>
          <a:sy n="122" d="100"/>
        </p:scale>
        <p:origin x="114" y="138"/>
      </p:cViewPr>
      <p:guideLst>
        <p:guide orient="horz" pos="102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A7A1C0-78F5-4142-A765-A18764F442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8C351-8B11-45D7-9615-108A42B0E5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426F7-136E-4442-AE10-51FD8A0BF860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BA0605-FFAC-4476-9AAD-93FCCC54A8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165E5C-72DD-4810-BAFB-6D8667F769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57FA20-EC4E-4E97-A191-3E05191B3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913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E5DA9-50F0-42AC-82D9-7D8A959655CB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AB01B-84A1-4C19-AAEF-1E9BBF689F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67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57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5736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2288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168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76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093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24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347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128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2473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1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213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846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865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410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817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082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87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455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51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91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138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4303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43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452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693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7368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2AB01B-84A1-4C19-AAEF-1E9BBF689F9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0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0F9561-818B-42B2-B34C-2951728A6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8009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49300" y="2001837"/>
            <a:ext cx="10764676" cy="1508125"/>
          </a:xfrm>
        </p:spPr>
        <p:txBody>
          <a:bodyPr anchor="b"/>
          <a:lstStyle>
            <a:lvl1pPr algn="ctr">
              <a:defRPr sz="6000"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9300" y="3652838"/>
            <a:ext cx="10764676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1A65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66ACE3-8B18-472F-B9C6-33128FE5AF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452437"/>
            <a:ext cx="2946400" cy="1020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076A9-FD0C-40C9-ACAD-F183FCB935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33" y="880320"/>
            <a:ext cx="2479934" cy="8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705678"/>
            <a:ext cx="3932237" cy="785191"/>
          </a:xfrm>
        </p:spPr>
        <p:txBody>
          <a:bodyPr anchor="t"/>
          <a:lstStyle>
            <a:lvl1pPr>
              <a:defRPr sz="3200"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705679"/>
            <a:ext cx="6172200" cy="515537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600200"/>
            <a:ext cx="3932237" cy="42687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819A24-494B-4659-A0F9-E7E141FA5285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A49A73-5FA5-4A2D-869F-915C74D3081E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2A75D8E-6DF1-448C-BBB9-B68734CD902B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0C69018-C77A-440B-9450-5C71E64F92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0763" cy="6858000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9788" y="1189831"/>
            <a:ext cx="5018087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Сожержание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391275" y="1813195"/>
            <a:ext cx="5362575" cy="437646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5EFE2B-DDC1-46CE-9787-2B8EB7D979B4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F5AD6E-DDEE-408E-BA11-8A6ED0342643}"/>
              </a:ext>
            </a:extLst>
          </p:cNvPr>
          <p:cNvCxnSpPr/>
          <p:nvPr userDrawn="1"/>
        </p:nvCxnSpPr>
        <p:spPr>
          <a:xfrm>
            <a:off x="0" y="1813196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524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33040" y="365125"/>
            <a:ext cx="7120759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23304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233040" y="6356350"/>
            <a:ext cx="392036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21BDB9-388B-41CC-A55F-8E057082189D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42370FE-D10E-4014-A8E3-31A08F08DA13}"/>
              </a:ext>
            </a:extLst>
          </p:cNvPr>
          <p:cNvSpPr/>
          <p:nvPr userDrawn="1"/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37B37D2B-9BA1-4E5C-80AF-CF0DD719DF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524" y="0"/>
            <a:ext cx="3781425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922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7313612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73136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7313612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5EFE2B-DDC1-46CE-9787-2B8EB7D979B4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BDD53-68A2-45EB-993F-4C4C00AC4A81}"/>
              </a:ext>
            </a:extLst>
          </p:cNvPr>
          <p:cNvSpPr/>
          <p:nvPr userDrawn="1"/>
        </p:nvSpPr>
        <p:spPr>
          <a:xfrm>
            <a:off x="8420100" y="0"/>
            <a:ext cx="3771900" cy="6858000"/>
          </a:xfrm>
          <a:prstGeom prst="rect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2117089-9220-45F3-9EEE-DCDC5A2797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10575" y="0"/>
            <a:ext cx="3781425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1686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34F184-9B02-4029-BA08-5B0056F7C8EF}"/>
              </a:ext>
            </a:extLst>
          </p:cNvPr>
          <p:cNvSpPr/>
          <p:nvPr userDrawn="1"/>
        </p:nvSpPr>
        <p:spPr>
          <a:xfrm>
            <a:off x="0" y="-28575"/>
            <a:ext cx="12192000" cy="2838450"/>
          </a:xfrm>
          <a:prstGeom prst="rect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2875F1-99E1-423F-864D-995A240E32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28574"/>
            <a:ext cx="12192000" cy="283844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3148806"/>
            <a:ext cx="10914062" cy="28686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5EFE2B-DDC1-46CE-9787-2B8EB7D979B4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C6D94B-6847-496E-93D5-CA1626C6CC58}"/>
              </a:ext>
            </a:extLst>
          </p:cNvPr>
          <p:cNvCxnSpPr/>
          <p:nvPr userDrawn="1"/>
        </p:nvCxnSpPr>
        <p:spPr>
          <a:xfrm>
            <a:off x="0" y="988490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851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5650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838201" y="2505075"/>
            <a:ext cx="3402014" cy="367188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1A65"/>
                </a:solidFill>
              </a:defRPr>
            </a:lvl1pPr>
          </a:lstStyle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5EAFD0-05D5-4EBE-B1E1-B3F8C7C4BBD4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7F68B9-B931-4893-844E-FE97DB35BB68}"/>
              </a:ext>
            </a:extLst>
          </p:cNvPr>
          <p:cNvCxnSpPr>
            <a:cxnSpLocks/>
          </p:cNvCxnSpPr>
          <p:nvPr userDrawn="1"/>
        </p:nvCxnSpPr>
        <p:spPr>
          <a:xfrm>
            <a:off x="11918156" y="6431644"/>
            <a:ext cx="0" cy="426356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2">
            <a:extLst>
              <a:ext uri="{FF2B5EF4-FFF2-40B4-BE49-F238E27FC236}">
                <a16:creationId xmlns:a16="http://schemas.microsoft.com/office/drawing/2014/main" id="{66381561-883D-45D2-B0D6-16D9F316075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9" y="1695449"/>
            <a:ext cx="3400510" cy="8096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D8F7E706-90F5-4E18-8D27-04A50DEEC41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95813" y="2505075"/>
            <a:ext cx="3402014" cy="367188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CAC83A37-7878-438E-BFC6-1593A9F99E5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597401" y="1695449"/>
            <a:ext cx="3400510" cy="8096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E35EA6C8-BBED-4281-8D14-548FC200741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1837" y="2505075"/>
            <a:ext cx="3402014" cy="367188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202BE355-9799-419D-8ABF-EAE0374BB662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53425" y="1695449"/>
            <a:ext cx="3400510" cy="8096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26241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057A896-E98F-4797-94D6-513F030F9D42}"/>
              </a:ext>
            </a:extLst>
          </p:cNvPr>
          <p:cNvSpPr/>
          <p:nvPr userDrawn="1"/>
        </p:nvSpPr>
        <p:spPr>
          <a:xfrm>
            <a:off x="838200" y="2680879"/>
            <a:ext cx="3418593" cy="2856594"/>
          </a:xfrm>
          <a:prstGeom prst="rect">
            <a:avLst/>
          </a:prstGeom>
          <a:noFill/>
          <a:ln w="28575">
            <a:solidFill>
              <a:srgbClr val="B7BFCD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35BF7E-C0AC-43BD-92DF-3F9DAB87649F}"/>
              </a:ext>
            </a:extLst>
          </p:cNvPr>
          <p:cNvSpPr/>
          <p:nvPr userDrawn="1"/>
        </p:nvSpPr>
        <p:spPr>
          <a:xfrm>
            <a:off x="4492982" y="2685370"/>
            <a:ext cx="3596573" cy="2856594"/>
          </a:xfrm>
          <a:prstGeom prst="rect">
            <a:avLst/>
          </a:prstGeom>
          <a:noFill/>
          <a:ln w="28575">
            <a:solidFill>
              <a:srgbClr val="B7BFCD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2D7BBC-B614-4E47-AE8E-6C7C14C2E082}"/>
              </a:ext>
            </a:extLst>
          </p:cNvPr>
          <p:cNvSpPr/>
          <p:nvPr userDrawn="1"/>
        </p:nvSpPr>
        <p:spPr>
          <a:xfrm>
            <a:off x="8325744" y="2685370"/>
            <a:ext cx="3418593" cy="2856594"/>
          </a:xfrm>
          <a:prstGeom prst="rect">
            <a:avLst/>
          </a:prstGeom>
          <a:noFill/>
          <a:ln w="28575">
            <a:solidFill>
              <a:srgbClr val="B7BFCD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5650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838201" y="3319460"/>
            <a:ext cx="3402014" cy="22180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1A65"/>
                </a:solidFill>
              </a:defRPr>
            </a:lvl1pPr>
          </a:lstStyle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5EAFD0-05D5-4EBE-B1E1-B3F8C7C4BBD4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7F68B9-B931-4893-844E-FE97DB35BB68}"/>
              </a:ext>
            </a:extLst>
          </p:cNvPr>
          <p:cNvCxnSpPr>
            <a:cxnSpLocks/>
          </p:cNvCxnSpPr>
          <p:nvPr userDrawn="1"/>
        </p:nvCxnSpPr>
        <p:spPr>
          <a:xfrm>
            <a:off x="11918156" y="6431644"/>
            <a:ext cx="0" cy="426356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2">
            <a:extLst>
              <a:ext uri="{FF2B5EF4-FFF2-40B4-BE49-F238E27FC236}">
                <a16:creationId xmlns:a16="http://schemas.microsoft.com/office/drawing/2014/main" id="{66381561-883D-45D2-B0D6-16D9F316075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9" y="2752725"/>
            <a:ext cx="3400510" cy="566734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D5356DCF-E9AF-408C-88B7-EAE922E36F1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509560" y="3319460"/>
            <a:ext cx="3402014" cy="22180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12252B6E-0148-4AAA-AD52-F79BB5BD506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511148" y="2752725"/>
            <a:ext cx="3400510" cy="566734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FB58231F-690C-4257-8912-148D8CD82B5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1752" y="3319460"/>
            <a:ext cx="3402014" cy="221801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C64FA67A-0208-4EB6-A906-C272BA8AEAA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353340" y="2752725"/>
            <a:ext cx="3400510" cy="566734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93510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0F9561-818B-42B2-B34C-2951728A6F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" y="0"/>
            <a:ext cx="12180094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49300" y="2001837"/>
            <a:ext cx="10764676" cy="1508125"/>
          </a:xfrm>
        </p:spPr>
        <p:txBody>
          <a:bodyPr anchor="b"/>
          <a:lstStyle>
            <a:lvl1pPr algn="ctr">
              <a:defRPr sz="6000"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49300" y="3652838"/>
            <a:ext cx="10764676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1A65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66ACE3-8B18-472F-B9C6-33128FE5AF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452437"/>
            <a:ext cx="2946400" cy="10203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1DFE23-596B-43AE-AE9A-A55B236B1BFB}"/>
              </a:ext>
            </a:extLst>
          </p:cNvPr>
          <p:cNvSpPr/>
          <p:nvPr userDrawn="1"/>
        </p:nvSpPr>
        <p:spPr>
          <a:xfrm>
            <a:off x="5581650" y="1956118"/>
            <a:ext cx="8763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4189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5544619" y="3316697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195619" y="2313211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833919" y="136052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10473840" y="4051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59945" y="3910315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56893" y="-243022"/>
            <a:ext cx="2114746" cy="3719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52400" dir="8100000" algn="tr" rotWithShape="0">
              <a:prstClr val="black">
                <a:alpha val="10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E5F1FA-BE4E-456F-8A6B-1B8F1946095A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C38762A-86B3-4BD3-95D9-88782184F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43"/>
            <a:ext cx="3200400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94365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4" y="1277827"/>
            <a:ext cx="7881706" cy="4627673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109454" y="1602012"/>
            <a:ext cx="5952246" cy="37319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AFE2B6-5AA1-40A6-9994-6AA579924D28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9DF57C9-059F-4C0A-AB81-42A2DEBF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43"/>
            <a:ext cx="3200400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B019BE3-9A97-42A6-8225-BC69A1D5DF7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832933"/>
            <a:ext cx="3200399" cy="30725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433FEDF-0C70-47B1-9B2E-6A2568D4172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2023306"/>
            <a:ext cx="3198812" cy="8096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85451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AFE2B6-5AA1-40A6-9994-6AA579924D28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9DF57C9-059F-4C0A-AB81-42A2DEBF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43"/>
            <a:ext cx="3200400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B019BE3-9A97-42A6-8225-BC69A1D5DF7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832933"/>
            <a:ext cx="3200399" cy="307256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433FEDF-0C70-47B1-9B2E-6A2568D4172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2023306"/>
            <a:ext cx="3198812" cy="8096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EE8C87-49DD-44ED-A8DC-AA44107532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140" y="1371601"/>
            <a:ext cx="6611942" cy="4368741"/>
          </a:xfrm>
          <a:prstGeom prst="rect">
            <a:avLst/>
          </a:prstGeom>
          <a:effectLst>
            <a:outerShdw blurRad="254000" dist="38100" dir="5400000" algn="t" rotWithShape="0">
              <a:srgbClr val="001A65">
                <a:alpha val="9000"/>
              </a:srgbClr>
            </a:outerShdw>
          </a:effec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58CAFF-E13C-43B5-9A1D-95E062FC02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43574" y="2286000"/>
            <a:ext cx="5705475" cy="3190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680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D2221A6-83B9-49A0-8153-1F35DCAD05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59" y="-876300"/>
            <a:ext cx="5621551" cy="961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87" y="1633719"/>
            <a:ext cx="2064897" cy="4209756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217885" y="2171700"/>
            <a:ext cx="1790700" cy="31623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DEFF5A-BC7F-4409-80D1-1E701B2FD7AB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94A86BB-0133-4FEB-A5F9-7EC93327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43"/>
            <a:ext cx="3200400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ECC48D13-7E93-4A30-A765-A061ACD947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832932"/>
            <a:ext cx="3200399" cy="367188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10AD24EF-BB7D-4A66-B3CA-267E7C01BF4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2023306"/>
            <a:ext cx="3198812" cy="8096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:a16="http://schemas.microsoft.com/office/drawing/2014/main" id="{5E6BF05E-17A6-491C-AF53-FABA46FADCB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40224" y="2832932"/>
            <a:ext cx="3200399" cy="367188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D1480759-C17B-4D87-9E96-F5DF94734BAE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041811" y="2023306"/>
            <a:ext cx="3198812" cy="8096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9772141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92D3A54-F9F0-44B1-A43F-4F7067E3B88E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53306E-55C0-4F9B-B341-6B0D3AB17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74" y="1281158"/>
            <a:ext cx="2349978" cy="4632385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105400" y="1933574"/>
            <a:ext cx="1892300" cy="3355975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DEFF5A-BC7F-4409-80D1-1E701B2FD7AB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94A86BB-0133-4FEB-A5F9-7EC933276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7743"/>
            <a:ext cx="3200400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ECC48D13-7E93-4A30-A765-A061ACD947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832932"/>
            <a:ext cx="3200399" cy="367188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10AD24EF-BB7D-4A66-B3CA-267E7C01BF4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2023306"/>
            <a:ext cx="3198812" cy="8096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A8A2FB05-3640-4C46-85A1-FDE5A3C5944B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34139" y="2743200"/>
            <a:ext cx="3200399" cy="367188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35A65C83-8A66-4FB8-9339-20367001ECA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035726" y="1933574"/>
            <a:ext cx="3198812" cy="809625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716035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14501" y="2732250"/>
            <a:ext cx="1837996" cy="183799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026777" y="2732250"/>
            <a:ext cx="1837996" cy="183799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339053" y="2732250"/>
            <a:ext cx="1837996" cy="183799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651329" y="2732250"/>
            <a:ext cx="1837996" cy="1837996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anchor="ctr">
            <a:norm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89F7A-9BD4-4C1E-96D1-8162AE5F2502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B58C3DD-F1CC-494F-A585-F72ADDCB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9725"/>
            <a:ext cx="5876925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3C21385C-02C7-4915-A404-9D6E04AE32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1714501" y="4810125"/>
            <a:ext cx="1837996" cy="4381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D389B55F-DAFE-44FC-90C8-D2E25CC2AB5C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026777" y="4810124"/>
            <a:ext cx="1837996" cy="4381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B7119A8C-FA86-40A8-96A9-5F1DA56F6A49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053" y="4810124"/>
            <a:ext cx="1837996" cy="4381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A1C2A18-2DA0-4728-8915-0D0BED47335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51329" y="4810123"/>
            <a:ext cx="1837996" cy="4381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64219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00" y="174625"/>
            <a:ext cx="8762999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448300" y="1695449"/>
            <a:ext cx="5905500" cy="8096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1A65"/>
                </a:solidFill>
              </a:defRPr>
            </a:lvl1pPr>
          </a:lstStyle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7F68B9-B931-4893-844E-FE97DB35BB68}"/>
              </a:ext>
            </a:extLst>
          </p:cNvPr>
          <p:cNvCxnSpPr>
            <a:cxnSpLocks/>
          </p:cNvCxnSpPr>
          <p:nvPr userDrawn="1"/>
        </p:nvCxnSpPr>
        <p:spPr>
          <a:xfrm>
            <a:off x="11918156" y="6431644"/>
            <a:ext cx="0" cy="426356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12A0420-799C-4723-88BA-05C884D3489D}"/>
              </a:ext>
            </a:extLst>
          </p:cNvPr>
          <p:cNvSpPr/>
          <p:nvPr userDrawn="1"/>
        </p:nvSpPr>
        <p:spPr>
          <a:xfrm>
            <a:off x="-3642948" y="614940"/>
            <a:ext cx="5861639" cy="5861639"/>
          </a:xfrm>
          <a:prstGeom prst="ellipse">
            <a:avLst/>
          </a:prstGeom>
          <a:noFill/>
          <a:ln w="38100">
            <a:solidFill>
              <a:srgbClr val="001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242F25-D544-4EEE-8912-EBA38EE3E6D7}"/>
              </a:ext>
            </a:extLst>
          </p:cNvPr>
          <p:cNvSpPr/>
          <p:nvPr userDrawn="1"/>
        </p:nvSpPr>
        <p:spPr>
          <a:xfrm>
            <a:off x="1673254" y="1919715"/>
            <a:ext cx="323824" cy="323824"/>
          </a:xfrm>
          <a:prstGeom prst="ellipse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4C6A689-F243-45D3-8715-653DDB1C7CC0}"/>
              </a:ext>
            </a:extLst>
          </p:cNvPr>
          <p:cNvSpPr/>
          <p:nvPr userDrawn="1"/>
        </p:nvSpPr>
        <p:spPr>
          <a:xfrm>
            <a:off x="2054674" y="3382315"/>
            <a:ext cx="336576" cy="336576"/>
          </a:xfrm>
          <a:prstGeom prst="ellipse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4EAB6E5-10BD-4575-995A-DA8B4DBB8F2A}"/>
              </a:ext>
            </a:extLst>
          </p:cNvPr>
          <p:cNvSpPr/>
          <p:nvPr userDrawn="1"/>
        </p:nvSpPr>
        <p:spPr>
          <a:xfrm>
            <a:off x="1626998" y="4857842"/>
            <a:ext cx="333373" cy="333373"/>
          </a:xfrm>
          <a:prstGeom prst="ellipse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F2B7C79-84BA-48ED-BE8F-C8F83AEEACB7}"/>
              </a:ext>
            </a:extLst>
          </p:cNvPr>
          <p:cNvSpPr/>
          <p:nvPr userDrawn="1"/>
        </p:nvSpPr>
        <p:spPr>
          <a:xfrm>
            <a:off x="-2633592" y="1628147"/>
            <a:ext cx="3780534" cy="3780534"/>
          </a:xfrm>
          <a:prstGeom prst="ellipse">
            <a:avLst/>
          </a:prstGeom>
          <a:solidFill>
            <a:srgbClr val="BDCEFF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BC0B432-1A3A-42B8-99AB-217EA0D296F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90799" y="1695449"/>
            <a:ext cx="2609851" cy="809625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AED00478-E094-4839-9928-89CC7D9E886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448300" y="3259564"/>
            <a:ext cx="5905500" cy="8096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3E56EB25-7F90-48DF-8DD4-D8E4F9A5367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90799" y="3259564"/>
            <a:ext cx="2609851" cy="809625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Объект 2">
            <a:extLst>
              <a:ext uri="{FF2B5EF4-FFF2-40B4-BE49-F238E27FC236}">
                <a16:creationId xmlns:a16="http://schemas.microsoft.com/office/drawing/2014/main" id="{CC69EADE-639C-47E7-A98C-4636AA4DF97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448300" y="4881585"/>
            <a:ext cx="5905500" cy="8096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D808F2F8-86A2-416C-B0EF-D15C70765C85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590799" y="4881585"/>
            <a:ext cx="2609851" cy="809625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95110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1A65"/>
                </a:solidFill>
              </a:defRPr>
            </a:lvl1pPr>
          </a:lstStyle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5EAFD0-05D5-4EBE-B1E1-B3F8C7C4BBD4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7F68B9-B931-4893-844E-FE97DB35BB68}"/>
              </a:ext>
            </a:extLst>
          </p:cNvPr>
          <p:cNvCxnSpPr>
            <a:cxnSpLocks/>
          </p:cNvCxnSpPr>
          <p:nvPr userDrawn="1"/>
        </p:nvCxnSpPr>
        <p:spPr>
          <a:xfrm>
            <a:off x="11918156" y="6431644"/>
            <a:ext cx="0" cy="426356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1A65"/>
                </a:solidFill>
              </a:defRPr>
            </a:lvl1pPr>
          </a:lstStyle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7F68B9-B931-4893-844E-FE97DB35BB68}"/>
              </a:ext>
            </a:extLst>
          </p:cNvPr>
          <p:cNvCxnSpPr>
            <a:cxnSpLocks/>
          </p:cNvCxnSpPr>
          <p:nvPr userDrawn="1"/>
        </p:nvCxnSpPr>
        <p:spPr>
          <a:xfrm>
            <a:off x="11918156" y="6431644"/>
            <a:ext cx="0" cy="426356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245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6A37B5-8387-4CC4-8534-6D8E87E53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>
                <a:solidFill>
                  <a:srgbClr val="001A65"/>
                </a:solidFill>
              </a:defRPr>
            </a:lvl1pPr>
          </a:lstStyle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5EAFD0-05D5-4EBE-B1E1-B3F8C7C4BBD4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7F68B9-B931-4893-844E-FE97DB35BB68}"/>
              </a:ext>
            </a:extLst>
          </p:cNvPr>
          <p:cNvCxnSpPr>
            <a:cxnSpLocks/>
          </p:cNvCxnSpPr>
          <p:nvPr userDrawn="1"/>
        </p:nvCxnSpPr>
        <p:spPr>
          <a:xfrm>
            <a:off x="11918156" y="6431644"/>
            <a:ext cx="0" cy="426356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32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5EFE2B-DDC1-46CE-9787-2B8EB7D979B4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1A65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EB2D1C-9D04-4870-BDD6-088E861E8A04}"/>
              </a:ext>
            </a:extLst>
          </p:cNvPr>
          <p:cNvCxnSpPr/>
          <p:nvPr userDrawn="1"/>
        </p:nvCxnSpPr>
        <p:spPr>
          <a:xfrm>
            <a:off x="0" y="1002507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592B9C-1362-4D74-B590-94C739ADBC2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" y="0"/>
            <a:ext cx="12180508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27.05.2019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rgbClr val="001A65"/>
                </a:solidFill>
                <a:latin typeface="+mn-lt"/>
              </a:defRPr>
            </a:lvl1pPr>
          </a:lstStyle>
          <a:p>
            <a:fld id="{285DC19C-03DA-4066-9FF7-D0BF1BC6D6F6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DEB0D-F5B9-49F0-A716-84F745567E1C}"/>
              </a:ext>
            </a:extLst>
          </p:cNvPr>
          <p:cNvCxnSpPr>
            <a:cxnSpLocks/>
          </p:cNvCxnSpPr>
          <p:nvPr userDrawn="1"/>
        </p:nvCxnSpPr>
        <p:spPr>
          <a:xfrm flipH="1">
            <a:off x="11918156" y="6426200"/>
            <a:ext cx="10319" cy="43180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50" r:id="rId3"/>
    <p:sldLayoutId id="2147483688" r:id="rId4"/>
    <p:sldLayoutId id="2147483683" r:id="rId5"/>
    <p:sldLayoutId id="2147483651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1A6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1A65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1A65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1A65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1A65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1A65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tif"/><Relationship Id="rId4" Type="http://schemas.openxmlformats.org/officeDocument/2006/relationships/image" Target="../media/image19.t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magazine/dn574804.aspx" TargetMode="External"/><Relationship Id="rId7" Type="http://schemas.openxmlformats.org/officeDocument/2006/relationships/hyperlink" Target="https://www.manning.com/books/aop-in-ne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2017.dotnext-piter.ru/en/talks/aop-via-net/" TargetMode="External"/><Relationship Id="rId5" Type="http://schemas.openxmlformats.org/officeDocument/2006/relationships/hyperlink" Target="https://github.com/SolarLabRU/IvorySharp" TargetMode="External"/><Relationship Id="rId4" Type="http://schemas.openxmlformats.org/officeDocument/2006/relationships/hyperlink" Target="http://www.castleproject.org/projects/dynamicproxy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1E969-E182-435D-80EF-BAC67F421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59288"/>
            <a:ext cx="12191999" cy="1508756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Аспектно-</a:t>
            </a:r>
            <a:br>
              <a:rPr lang="en-US" b="1" dirty="0"/>
            </a:br>
            <a:r>
              <a:rPr lang="ru-RU" b="1" dirty="0"/>
              <a:t>ориентрированное</a:t>
            </a:r>
            <a:br>
              <a:rPr lang="ru-RU" dirty="0"/>
            </a:br>
            <a:r>
              <a:rPr lang="ru-RU" sz="4000" dirty="0"/>
              <a:t>программирование в </a:t>
            </a:r>
            <a:r>
              <a:rPr lang="en-US" sz="4000" dirty="0"/>
              <a:t>.NET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C72E8-1B24-4230-B455-5E81B11F67D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659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Сквозная функциональность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10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иложение">
            <a:extLst>
              <a:ext uri="{FF2B5EF4-FFF2-40B4-BE49-F238E27FC236}">
                <a16:creationId xmlns:a16="http://schemas.microsoft.com/office/drawing/2014/main" id="{6A8C6021-94A3-614E-9014-32D04C37E72B}"/>
              </a:ext>
            </a:extLst>
          </p:cNvPr>
          <p:cNvSpPr/>
          <p:nvPr/>
        </p:nvSpPr>
        <p:spPr>
          <a:xfrm>
            <a:off x="1684302" y="1560227"/>
            <a:ext cx="5106642" cy="4926584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7500" tIns="317500" rIns="317500" bIns="317500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Приложение</a:t>
            </a:r>
            <a:endParaRPr sz="2000" dirty="0">
              <a:latin typeface="+mj-lt"/>
            </a:endParaRPr>
          </a:p>
        </p:txBody>
      </p:sp>
      <p:sp>
        <p:nvSpPr>
          <p:cNvPr id="11" name="Слой представления">
            <a:extLst>
              <a:ext uri="{FF2B5EF4-FFF2-40B4-BE49-F238E27FC236}">
                <a16:creationId xmlns:a16="http://schemas.microsoft.com/office/drawing/2014/main" id="{D302F774-36E2-F14E-A35C-E7C718620907}"/>
              </a:ext>
            </a:extLst>
          </p:cNvPr>
          <p:cNvSpPr/>
          <p:nvPr/>
        </p:nvSpPr>
        <p:spPr>
          <a:xfrm>
            <a:off x="2128802" y="2448656"/>
            <a:ext cx="4217641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Слой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представления</a:t>
            </a:r>
            <a:endParaRPr sz="2000" dirty="0">
              <a:latin typeface="+mj-lt"/>
            </a:endParaRPr>
          </a:p>
        </p:txBody>
      </p:sp>
      <p:sp>
        <p:nvSpPr>
          <p:cNvPr id="12" name="Слой бизнес-логики">
            <a:extLst>
              <a:ext uri="{FF2B5EF4-FFF2-40B4-BE49-F238E27FC236}">
                <a16:creationId xmlns:a16="http://schemas.microsoft.com/office/drawing/2014/main" id="{23037C7B-AC44-8B47-AE0C-6289348E1761}"/>
              </a:ext>
            </a:extLst>
          </p:cNvPr>
          <p:cNvSpPr/>
          <p:nvPr/>
        </p:nvSpPr>
        <p:spPr>
          <a:xfrm>
            <a:off x="2128802" y="3439256"/>
            <a:ext cx="4217641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Слой бизнес-логики</a:t>
            </a:r>
          </a:p>
        </p:txBody>
      </p:sp>
      <p:sp>
        <p:nvSpPr>
          <p:cNvPr id="14" name="Слой доступа к данным">
            <a:extLst>
              <a:ext uri="{FF2B5EF4-FFF2-40B4-BE49-F238E27FC236}">
                <a16:creationId xmlns:a16="http://schemas.microsoft.com/office/drawing/2014/main" id="{04F58B3D-ACB3-0D4F-9652-47615D751B56}"/>
              </a:ext>
            </a:extLst>
          </p:cNvPr>
          <p:cNvSpPr/>
          <p:nvPr/>
        </p:nvSpPr>
        <p:spPr>
          <a:xfrm>
            <a:off x="2128802" y="4429856"/>
            <a:ext cx="4217641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Слой доступа к данным</a:t>
            </a:r>
          </a:p>
        </p:txBody>
      </p:sp>
      <p:sp>
        <p:nvSpPr>
          <p:cNvPr id="15" name="Данные">
            <a:extLst>
              <a:ext uri="{FF2B5EF4-FFF2-40B4-BE49-F238E27FC236}">
                <a16:creationId xmlns:a16="http://schemas.microsoft.com/office/drawing/2014/main" id="{162E9FDA-BFD6-1C46-A242-2387AAC05121}"/>
              </a:ext>
            </a:extLst>
          </p:cNvPr>
          <p:cNvSpPr/>
          <p:nvPr/>
        </p:nvSpPr>
        <p:spPr>
          <a:xfrm>
            <a:off x="2129199" y="5420456"/>
            <a:ext cx="2035374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Данные</a:t>
            </a:r>
          </a:p>
        </p:txBody>
      </p:sp>
      <p:sp>
        <p:nvSpPr>
          <p:cNvPr id="16" name="Сервисы">
            <a:extLst>
              <a:ext uri="{FF2B5EF4-FFF2-40B4-BE49-F238E27FC236}">
                <a16:creationId xmlns:a16="http://schemas.microsoft.com/office/drawing/2014/main" id="{AABF51DC-AF6A-3140-AE95-76E37571C433}"/>
              </a:ext>
            </a:extLst>
          </p:cNvPr>
          <p:cNvSpPr/>
          <p:nvPr/>
        </p:nvSpPr>
        <p:spPr>
          <a:xfrm>
            <a:off x="4310672" y="5420456"/>
            <a:ext cx="2035374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Сервисы</a:t>
            </a:r>
          </a:p>
        </p:txBody>
      </p:sp>
    </p:spTree>
    <p:extLst>
      <p:ext uri="{BB962C8B-B14F-4D97-AF65-F5344CB8AC3E}">
        <p14:creationId xmlns:p14="http://schemas.microsoft.com/office/powerpoint/2010/main" val="115789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Сквозная функциональность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11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иложение">
            <a:extLst>
              <a:ext uri="{FF2B5EF4-FFF2-40B4-BE49-F238E27FC236}">
                <a16:creationId xmlns:a16="http://schemas.microsoft.com/office/drawing/2014/main" id="{6A8C6021-94A3-614E-9014-32D04C37E72B}"/>
              </a:ext>
            </a:extLst>
          </p:cNvPr>
          <p:cNvSpPr/>
          <p:nvPr/>
        </p:nvSpPr>
        <p:spPr>
          <a:xfrm>
            <a:off x="1672110" y="1560227"/>
            <a:ext cx="5106642" cy="4926584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7500" tIns="317500" rIns="317500" bIns="317500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Приложение</a:t>
            </a:r>
            <a:endParaRPr sz="2000" dirty="0">
              <a:latin typeface="+mj-lt"/>
            </a:endParaRPr>
          </a:p>
        </p:txBody>
      </p:sp>
      <p:sp>
        <p:nvSpPr>
          <p:cNvPr id="11" name="Слой представления">
            <a:extLst>
              <a:ext uri="{FF2B5EF4-FFF2-40B4-BE49-F238E27FC236}">
                <a16:creationId xmlns:a16="http://schemas.microsoft.com/office/drawing/2014/main" id="{D302F774-36E2-F14E-A35C-E7C718620907}"/>
              </a:ext>
            </a:extLst>
          </p:cNvPr>
          <p:cNvSpPr/>
          <p:nvPr/>
        </p:nvSpPr>
        <p:spPr>
          <a:xfrm>
            <a:off x="2116610" y="2448656"/>
            <a:ext cx="4217641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Слой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представления</a:t>
            </a:r>
            <a:endParaRPr sz="2000" dirty="0">
              <a:latin typeface="+mj-lt"/>
            </a:endParaRPr>
          </a:p>
        </p:txBody>
      </p:sp>
      <p:sp>
        <p:nvSpPr>
          <p:cNvPr id="12" name="Слой бизнес-логики">
            <a:extLst>
              <a:ext uri="{FF2B5EF4-FFF2-40B4-BE49-F238E27FC236}">
                <a16:creationId xmlns:a16="http://schemas.microsoft.com/office/drawing/2014/main" id="{23037C7B-AC44-8B47-AE0C-6289348E1761}"/>
              </a:ext>
            </a:extLst>
          </p:cNvPr>
          <p:cNvSpPr/>
          <p:nvPr/>
        </p:nvSpPr>
        <p:spPr>
          <a:xfrm>
            <a:off x="2116610" y="3439256"/>
            <a:ext cx="4217641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Слой бизнес-логики</a:t>
            </a:r>
          </a:p>
        </p:txBody>
      </p:sp>
      <p:sp>
        <p:nvSpPr>
          <p:cNvPr id="14" name="Слой доступа к данным">
            <a:extLst>
              <a:ext uri="{FF2B5EF4-FFF2-40B4-BE49-F238E27FC236}">
                <a16:creationId xmlns:a16="http://schemas.microsoft.com/office/drawing/2014/main" id="{04F58B3D-ACB3-0D4F-9652-47615D751B56}"/>
              </a:ext>
            </a:extLst>
          </p:cNvPr>
          <p:cNvSpPr/>
          <p:nvPr/>
        </p:nvSpPr>
        <p:spPr>
          <a:xfrm>
            <a:off x="2116610" y="4429856"/>
            <a:ext cx="4217641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Слой доступа к данным</a:t>
            </a:r>
          </a:p>
        </p:txBody>
      </p:sp>
      <p:sp>
        <p:nvSpPr>
          <p:cNvPr id="15" name="Данные">
            <a:extLst>
              <a:ext uri="{FF2B5EF4-FFF2-40B4-BE49-F238E27FC236}">
                <a16:creationId xmlns:a16="http://schemas.microsoft.com/office/drawing/2014/main" id="{162E9FDA-BFD6-1C46-A242-2387AAC05121}"/>
              </a:ext>
            </a:extLst>
          </p:cNvPr>
          <p:cNvSpPr/>
          <p:nvPr/>
        </p:nvSpPr>
        <p:spPr>
          <a:xfrm>
            <a:off x="2117007" y="5420456"/>
            <a:ext cx="2035374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Данные</a:t>
            </a:r>
          </a:p>
        </p:txBody>
      </p:sp>
      <p:sp>
        <p:nvSpPr>
          <p:cNvPr id="16" name="Сервисы">
            <a:extLst>
              <a:ext uri="{FF2B5EF4-FFF2-40B4-BE49-F238E27FC236}">
                <a16:creationId xmlns:a16="http://schemas.microsoft.com/office/drawing/2014/main" id="{AABF51DC-AF6A-3140-AE95-76E37571C433}"/>
              </a:ext>
            </a:extLst>
          </p:cNvPr>
          <p:cNvSpPr/>
          <p:nvPr/>
        </p:nvSpPr>
        <p:spPr>
          <a:xfrm>
            <a:off x="4298480" y="5420456"/>
            <a:ext cx="2035374" cy="846064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Сервисы</a:t>
            </a:r>
          </a:p>
        </p:txBody>
      </p:sp>
      <p:sp>
        <p:nvSpPr>
          <p:cNvPr id="17" name="Сквозная…">
            <a:extLst>
              <a:ext uri="{FF2B5EF4-FFF2-40B4-BE49-F238E27FC236}">
                <a16:creationId xmlns:a16="http://schemas.microsoft.com/office/drawing/2014/main" id="{35D3A319-DF9D-B645-8375-3F6F12989A87}"/>
              </a:ext>
            </a:extLst>
          </p:cNvPr>
          <p:cNvSpPr/>
          <p:nvPr/>
        </p:nvSpPr>
        <p:spPr>
          <a:xfrm>
            <a:off x="6778751" y="1560227"/>
            <a:ext cx="3500935" cy="4926584"/>
          </a:xfrm>
          <a:prstGeom prst="rect">
            <a:avLst/>
          </a:prstGeom>
          <a:solidFill>
            <a:srgbClr val="751F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65100" tIns="165100" rIns="165100" bIns="1651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 err="1">
                <a:latin typeface="+mj-lt"/>
              </a:rPr>
              <a:t>Сквозная</a:t>
            </a:r>
            <a:r>
              <a:rPr sz="2000" dirty="0">
                <a:latin typeface="+mj-lt"/>
              </a:rPr>
              <a:t> </a:t>
            </a:r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 err="1">
                <a:latin typeface="+mj-lt"/>
              </a:rPr>
              <a:t>функциональность</a:t>
            </a:r>
            <a:endParaRPr sz="2000" dirty="0">
              <a:latin typeface="+mj-lt"/>
            </a:endParaRPr>
          </a:p>
        </p:txBody>
      </p:sp>
      <p:sp>
        <p:nvSpPr>
          <p:cNvPr id="18" name="Кеширование">
            <a:extLst>
              <a:ext uri="{FF2B5EF4-FFF2-40B4-BE49-F238E27FC236}">
                <a16:creationId xmlns:a16="http://schemas.microsoft.com/office/drawing/2014/main" id="{9FD59DD9-0B29-0444-BE35-5B8D225594A4}"/>
              </a:ext>
            </a:extLst>
          </p:cNvPr>
          <p:cNvSpPr/>
          <p:nvPr/>
        </p:nvSpPr>
        <p:spPr>
          <a:xfrm rot="16200000">
            <a:off x="5627765" y="3978027"/>
            <a:ext cx="3669308" cy="927399"/>
          </a:xfrm>
          <a:prstGeom prst="rect">
            <a:avLst/>
          </a:prstGeom>
          <a:solidFill>
            <a:srgbClr val="995A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Кеширование</a:t>
            </a:r>
          </a:p>
        </p:txBody>
      </p:sp>
      <p:sp>
        <p:nvSpPr>
          <p:cNvPr id="19" name="Безопасность">
            <a:extLst>
              <a:ext uri="{FF2B5EF4-FFF2-40B4-BE49-F238E27FC236}">
                <a16:creationId xmlns:a16="http://schemas.microsoft.com/office/drawing/2014/main" id="{156BF6E5-9E02-1748-9FC4-5C274BDA9D74}"/>
              </a:ext>
            </a:extLst>
          </p:cNvPr>
          <p:cNvSpPr/>
          <p:nvPr/>
        </p:nvSpPr>
        <p:spPr>
          <a:xfrm rot="16200000">
            <a:off x="6694564" y="3978027"/>
            <a:ext cx="3669309" cy="927399"/>
          </a:xfrm>
          <a:prstGeom prst="rect">
            <a:avLst/>
          </a:prstGeom>
          <a:solidFill>
            <a:srgbClr val="995A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Безопасность</a:t>
            </a:r>
          </a:p>
        </p:txBody>
      </p:sp>
      <p:sp>
        <p:nvSpPr>
          <p:cNvPr id="20" name="Аудит">
            <a:extLst>
              <a:ext uri="{FF2B5EF4-FFF2-40B4-BE49-F238E27FC236}">
                <a16:creationId xmlns:a16="http://schemas.microsoft.com/office/drawing/2014/main" id="{5A29535B-F89B-2643-84EC-504FAB4DDDAA}"/>
              </a:ext>
            </a:extLst>
          </p:cNvPr>
          <p:cNvSpPr/>
          <p:nvPr/>
        </p:nvSpPr>
        <p:spPr>
          <a:xfrm rot="16200000">
            <a:off x="7761364" y="3978027"/>
            <a:ext cx="3669309" cy="927399"/>
          </a:xfrm>
          <a:prstGeom prst="rect">
            <a:avLst/>
          </a:prstGeom>
          <a:solidFill>
            <a:srgbClr val="995A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latin typeface="+mj-lt"/>
              </a:rPr>
              <a:t>Аудит</a:t>
            </a:r>
          </a:p>
        </p:txBody>
      </p:sp>
    </p:spTree>
    <p:extLst>
      <p:ext uri="{BB962C8B-B14F-4D97-AF65-F5344CB8AC3E}">
        <p14:creationId xmlns:p14="http://schemas.microsoft.com/office/powerpoint/2010/main" val="19722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Определения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12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Аспект - это некоторая (не основная) задача программы, вынесенная в отдельный модуль">
            <a:extLst>
              <a:ext uri="{FF2B5EF4-FFF2-40B4-BE49-F238E27FC236}">
                <a16:creationId xmlns:a16="http://schemas.microsoft.com/office/drawing/2014/main" id="{6DCFB0DD-CB2E-F141-9393-BF9A3CEBA594}"/>
              </a:ext>
            </a:extLst>
          </p:cNvPr>
          <p:cNvSpPr/>
          <p:nvPr/>
        </p:nvSpPr>
        <p:spPr>
          <a:xfrm>
            <a:off x="1425532" y="1690688"/>
            <a:ext cx="9702800" cy="1244849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b="1" dirty="0" err="1">
                <a:latin typeface="+mj-lt"/>
                <a:ea typeface="Helvetica Neue"/>
                <a:cs typeface="Helvetica Neue"/>
                <a:sym typeface="Helvetica Neue"/>
              </a:rPr>
              <a:t>Аспект</a:t>
            </a:r>
            <a:r>
              <a:rPr sz="2000" dirty="0">
                <a:latin typeface="+mj-lt"/>
              </a:rPr>
              <a:t> - </a:t>
            </a:r>
            <a:r>
              <a:rPr sz="2000" dirty="0" err="1">
                <a:latin typeface="+mj-lt"/>
              </a:rPr>
              <a:t>это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некоторая</a:t>
            </a:r>
            <a:r>
              <a:rPr sz="2000" dirty="0">
                <a:latin typeface="+mj-lt"/>
              </a:rPr>
              <a:t> (</a:t>
            </a:r>
            <a:r>
              <a:rPr sz="2000" dirty="0" err="1">
                <a:latin typeface="+mj-lt"/>
              </a:rPr>
              <a:t>не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основная</a:t>
            </a:r>
            <a:r>
              <a:rPr sz="2000" dirty="0">
                <a:latin typeface="+mj-lt"/>
              </a:rPr>
              <a:t>) </a:t>
            </a:r>
            <a:r>
              <a:rPr sz="2000" dirty="0" err="1">
                <a:latin typeface="+mj-lt"/>
              </a:rPr>
              <a:t>задача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программы</a:t>
            </a:r>
            <a:r>
              <a:rPr sz="2000" dirty="0">
                <a:latin typeface="+mj-lt"/>
              </a:rPr>
              <a:t>, </a:t>
            </a:r>
            <a:r>
              <a:rPr sz="2000" dirty="0" err="1">
                <a:latin typeface="+mj-lt"/>
              </a:rPr>
              <a:t>вынесенная</a:t>
            </a:r>
            <a:r>
              <a:rPr sz="2000" dirty="0">
                <a:latin typeface="+mj-lt"/>
              </a:rPr>
              <a:t> в </a:t>
            </a:r>
            <a:r>
              <a:rPr sz="2000" dirty="0" err="1">
                <a:latin typeface="+mj-lt"/>
              </a:rPr>
              <a:t>отдельный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модуль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5419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Определения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13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Аспект - это некоторая (не основная) задача программы, вынесенная в отдельный модуль">
            <a:extLst>
              <a:ext uri="{FF2B5EF4-FFF2-40B4-BE49-F238E27FC236}">
                <a16:creationId xmlns:a16="http://schemas.microsoft.com/office/drawing/2014/main" id="{46986CBF-1E45-FF41-87A6-8B459E98E873}"/>
              </a:ext>
            </a:extLst>
          </p:cNvPr>
          <p:cNvSpPr/>
          <p:nvPr/>
        </p:nvSpPr>
        <p:spPr>
          <a:xfrm>
            <a:off x="1244600" y="1690688"/>
            <a:ext cx="9702800" cy="4446787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b="1" dirty="0" err="1">
                <a:latin typeface="+mj-lt"/>
                <a:ea typeface="Helvetica Neue"/>
                <a:cs typeface="Helvetica Neue"/>
                <a:sym typeface="Helvetica Neue"/>
              </a:rPr>
              <a:t>Аспект</a:t>
            </a:r>
            <a:r>
              <a:rPr sz="2000" dirty="0">
                <a:latin typeface="+mj-lt"/>
              </a:rPr>
              <a:t> - </a:t>
            </a:r>
            <a:r>
              <a:rPr sz="2000" dirty="0" err="1">
                <a:latin typeface="+mj-lt"/>
              </a:rPr>
              <a:t>это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некоторая</a:t>
            </a:r>
            <a:r>
              <a:rPr sz="2000" dirty="0">
                <a:latin typeface="+mj-lt"/>
              </a:rPr>
              <a:t> (</a:t>
            </a:r>
            <a:r>
              <a:rPr sz="2000" dirty="0" err="1">
                <a:latin typeface="+mj-lt"/>
              </a:rPr>
              <a:t>не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основная</a:t>
            </a:r>
            <a:r>
              <a:rPr sz="2000" dirty="0">
                <a:latin typeface="+mj-lt"/>
              </a:rPr>
              <a:t>) </a:t>
            </a:r>
            <a:r>
              <a:rPr sz="2000" dirty="0" err="1">
                <a:latin typeface="+mj-lt"/>
              </a:rPr>
              <a:t>задача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программы</a:t>
            </a:r>
            <a:r>
              <a:rPr sz="2000" dirty="0">
                <a:latin typeface="+mj-lt"/>
              </a:rPr>
              <a:t>, </a:t>
            </a:r>
            <a:r>
              <a:rPr sz="2000" dirty="0" err="1">
                <a:latin typeface="+mj-lt"/>
              </a:rPr>
              <a:t>вынесенная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в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отдельный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модуль</a:t>
            </a:r>
            <a:endParaRPr sz="2000" dirty="0">
              <a:latin typeface="+mj-lt"/>
            </a:endParaRPr>
          </a:p>
        </p:txBody>
      </p:sp>
      <p:sp>
        <p:nvSpPr>
          <p:cNvPr id="12" name="Совет (Advice) - код, который выполняет задачу сквозной…">
            <a:extLst>
              <a:ext uri="{FF2B5EF4-FFF2-40B4-BE49-F238E27FC236}">
                <a16:creationId xmlns:a16="http://schemas.microsoft.com/office/drawing/2014/main" id="{D1F3D62D-212A-794E-A037-8DF8CFD3602A}"/>
              </a:ext>
            </a:extLst>
          </p:cNvPr>
          <p:cNvSpPr/>
          <p:nvPr/>
        </p:nvSpPr>
        <p:spPr>
          <a:xfrm>
            <a:off x="1628130" y="2948124"/>
            <a:ext cx="8935740" cy="846064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indent="254000"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Совет</a:t>
            </a:r>
            <a:r>
              <a:rPr sz="20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(Advice)</a:t>
            </a:r>
            <a:r>
              <a:rPr sz="2000" b="1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>
                <a:latin typeface="+mj-lt"/>
                <a:cs typeface="Calibri" panose="020F0502020204030204" pitchFamily="34" charset="0"/>
              </a:rPr>
              <a:t>-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код</a:t>
            </a:r>
            <a:r>
              <a:rPr sz="2000" dirty="0">
                <a:latin typeface="+mj-lt"/>
                <a:cs typeface="Calibri" panose="020F0502020204030204" pitchFamily="34" charset="0"/>
              </a:rPr>
              <a:t>,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который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выполняет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задачу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сквозной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</a:p>
          <a:p>
            <a:pPr indent="254000"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 err="1">
                <a:latin typeface="+mj-lt"/>
                <a:cs typeface="Calibri" panose="020F0502020204030204" pitchFamily="34" charset="0"/>
              </a:rPr>
              <a:t>функциональности</a:t>
            </a:r>
            <a:r>
              <a:rPr sz="2000" dirty="0">
                <a:latin typeface="+mj-lt"/>
                <a:cs typeface="Calibri" panose="020F0502020204030204" pitchFamily="34" charset="0"/>
              </a:rPr>
              <a:t> (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например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логирование</a:t>
            </a:r>
            <a:r>
              <a:rPr sz="2000" dirty="0">
                <a:latin typeface="+mj-lt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4" name="Точка прикрепления (join point) - место действия аспекта">
            <a:extLst>
              <a:ext uri="{FF2B5EF4-FFF2-40B4-BE49-F238E27FC236}">
                <a16:creationId xmlns:a16="http://schemas.microsoft.com/office/drawing/2014/main" id="{0E146350-4419-A24C-B30F-C0921261CBD1}"/>
              </a:ext>
            </a:extLst>
          </p:cNvPr>
          <p:cNvSpPr/>
          <p:nvPr/>
        </p:nvSpPr>
        <p:spPr>
          <a:xfrm>
            <a:off x="1628130" y="3972591"/>
            <a:ext cx="8935740" cy="846064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indent="254000"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Точка</a:t>
            </a:r>
            <a:r>
              <a:rPr sz="20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sz="20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прикрепления</a:t>
            </a:r>
            <a:r>
              <a:rPr sz="20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(join point)</a:t>
            </a:r>
            <a:r>
              <a:rPr sz="2000" b="1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>
                <a:latin typeface="+mj-lt"/>
                <a:cs typeface="Calibri" panose="020F0502020204030204" pitchFamily="34" charset="0"/>
              </a:rPr>
              <a:t>-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место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действия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аспекта</a:t>
            </a:r>
            <a:endParaRPr sz="2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Срез (point cut) - описание всех мест действия аспекта">
            <a:extLst>
              <a:ext uri="{FF2B5EF4-FFF2-40B4-BE49-F238E27FC236}">
                <a16:creationId xmlns:a16="http://schemas.microsoft.com/office/drawing/2014/main" id="{B54A4B01-F49D-5E4F-A567-C79360F448C4}"/>
              </a:ext>
            </a:extLst>
          </p:cNvPr>
          <p:cNvSpPr/>
          <p:nvPr/>
        </p:nvSpPr>
        <p:spPr>
          <a:xfrm>
            <a:off x="1628130" y="4997058"/>
            <a:ext cx="8935740" cy="846064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indent="254000"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Срез</a:t>
            </a:r>
            <a:r>
              <a:rPr sz="20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(point cut)</a:t>
            </a:r>
            <a:r>
              <a:rPr sz="2000" dirty="0">
                <a:latin typeface="+mj-lt"/>
                <a:cs typeface="Calibri" panose="020F0502020204030204" pitchFamily="34" charset="0"/>
              </a:rPr>
              <a:t> -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описание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всех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мест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действия</a:t>
            </a:r>
            <a:r>
              <a:rPr sz="2000" dirty="0"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latin typeface="+mj-lt"/>
                <a:cs typeface="Calibri" panose="020F0502020204030204" pitchFamily="34" charset="0"/>
              </a:rPr>
              <a:t>аспекта</a:t>
            </a:r>
            <a:endParaRPr sz="20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1E969-E182-435D-80EF-BAC67F421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17762"/>
            <a:ext cx="12191999" cy="150812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Простой пример</a:t>
            </a:r>
            <a:br>
              <a:rPr lang="ru-RU" dirty="0"/>
            </a:br>
            <a:r>
              <a:rPr lang="ru-RU" sz="3200" dirty="0"/>
              <a:t>аренда машины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C72E8-1B24-4230-B455-5E81B11F67D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3F5EF-0486-48E6-9EAE-D75B25A1E6FA}"/>
              </a:ext>
            </a:extLst>
          </p:cNvPr>
          <p:cNvSpPr/>
          <p:nvPr/>
        </p:nvSpPr>
        <p:spPr>
          <a:xfrm>
            <a:off x="5581650" y="2302590"/>
            <a:ext cx="8763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71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15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прос на аренду">
            <a:extLst>
              <a:ext uri="{FF2B5EF4-FFF2-40B4-BE49-F238E27FC236}">
                <a16:creationId xmlns:a16="http://schemas.microsoft.com/office/drawing/2014/main" id="{956D2A64-288D-0947-A1DF-1FEEBB73328D}"/>
              </a:ext>
            </a:extLst>
          </p:cNvPr>
          <p:cNvSpPr/>
          <p:nvPr/>
        </p:nvSpPr>
        <p:spPr>
          <a:xfrm>
            <a:off x="838200" y="1690688"/>
            <a:ext cx="9702800" cy="890242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Запрос на аренду</a:t>
            </a:r>
          </a:p>
        </p:txBody>
      </p:sp>
      <p:sp>
        <p:nvSpPr>
          <p:cNvPr id="7" name="Валидация">
            <a:extLst>
              <a:ext uri="{FF2B5EF4-FFF2-40B4-BE49-F238E27FC236}">
                <a16:creationId xmlns:a16="http://schemas.microsoft.com/office/drawing/2014/main" id="{DBB3DB91-1B7C-404E-A2E0-CD8EAD0DEC66}"/>
              </a:ext>
            </a:extLst>
          </p:cNvPr>
          <p:cNvSpPr/>
          <p:nvPr/>
        </p:nvSpPr>
        <p:spPr>
          <a:xfrm>
            <a:off x="838200" y="2726971"/>
            <a:ext cx="9702800" cy="890241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Валидация</a:t>
            </a:r>
          </a:p>
        </p:txBody>
      </p:sp>
      <p:sp>
        <p:nvSpPr>
          <p:cNvPr id="8" name="Обновление записи в БД">
            <a:extLst>
              <a:ext uri="{FF2B5EF4-FFF2-40B4-BE49-F238E27FC236}">
                <a16:creationId xmlns:a16="http://schemas.microsoft.com/office/drawing/2014/main" id="{1E3C8D9F-C039-F84F-AA80-5A592A2D3AA1}"/>
              </a:ext>
            </a:extLst>
          </p:cNvPr>
          <p:cNvSpPr/>
          <p:nvPr/>
        </p:nvSpPr>
        <p:spPr>
          <a:xfrm>
            <a:off x="838200" y="3763252"/>
            <a:ext cx="9702800" cy="890241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Обновление записи в БД</a:t>
            </a:r>
          </a:p>
        </p:txBody>
      </p:sp>
      <p:sp>
        <p:nvSpPr>
          <p:cNvPr id="9" name="Успешный ответ">
            <a:extLst>
              <a:ext uri="{FF2B5EF4-FFF2-40B4-BE49-F238E27FC236}">
                <a16:creationId xmlns:a16="http://schemas.microsoft.com/office/drawing/2014/main" id="{875D05A6-DF48-CA47-80D6-8BCA346F0950}"/>
              </a:ext>
            </a:extLst>
          </p:cNvPr>
          <p:cNvSpPr/>
          <p:nvPr/>
        </p:nvSpPr>
        <p:spPr>
          <a:xfrm>
            <a:off x="838200" y="4799534"/>
            <a:ext cx="9702800" cy="890242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ru-RU" dirty="0">
                <a:latin typeface="+mj-lt"/>
              </a:rPr>
              <a:t>Ответ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895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16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прос на аренду">
            <a:extLst>
              <a:ext uri="{FF2B5EF4-FFF2-40B4-BE49-F238E27FC236}">
                <a16:creationId xmlns:a16="http://schemas.microsoft.com/office/drawing/2014/main" id="{956D2A64-288D-0947-A1DF-1FEEBB73328D}"/>
              </a:ext>
            </a:extLst>
          </p:cNvPr>
          <p:cNvSpPr/>
          <p:nvPr/>
        </p:nvSpPr>
        <p:spPr>
          <a:xfrm>
            <a:off x="838200" y="1690688"/>
            <a:ext cx="9702800" cy="890242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Запрос на аренду</a:t>
            </a:r>
          </a:p>
        </p:txBody>
      </p:sp>
      <p:sp>
        <p:nvSpPr>
          <p:cNvPr id="7" name="Валидация">
            <a:extLst>
              <a:ext uri="{FF2B5EF4-FFF2-40B4-BE49-F238E27FC236}">
                <a16:creationId xmlns:a16="http://schemas.microsoft.com/office/drawing/2014/main" id="{DBB3DB91-1B7C-404E-A2E0-CD8EAD0DEC66}"/>
              </a:ext>
            </a:extLst>
          </p:cNvPr>
          <p:cNvSpPr/>
          <p:nvPr/>
        </p:nvSpPr>
        <p:spPr>
          <a:xfrm>
            <a:off x="838200" y="2726971"/>
            <a:ext cx="9702800" cy="890241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Валидация</a:t>
            </a:r>
          </a:p>
        </p:txBody>
      </p:sp>
      <p:sp>
        <p:nvSpPr>
          <p:cNvPr id="8" name="Обновление записи в БД">
            <a:extLst>
              <a:ext uri="{FF2B5EF4-FFF2-40B4-BE49-F238E27FC236}">
                <a16:creationId xmlns:a16="http://schemas.microsoft.com/office/drawing/2014/main" id="{1E3C8D9F-C039-F84F-AA80-5A592A2D3AA1}"/>
              </a:ext>
            </a:extLst>
          </p:cNvPr>
          <p:cNvSpPr/>
          <p:nvPr/>
        </p:nvSpPr>
        <p:spPr>
          <a:xfrm>
            <a:off x="838200" y="3763252"/>
            <a:ext cx="9702800" cy="890241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Обновление записи в БД</a:t>
            </a:r>
          </a:p>
        </p:txBody>
      </p:sp>
      <p:sp>
        <p:nvSpPr>
          <p:cNvPr id="9" name="Успешный ответ">
            <a:extLst>
              <a:ext uri="{FF2B5EF4-FFF2-40B4-BE49-F238E27FC236}">
                <a16:creationId xmlns:a16="http://schemas.microsoft.com/office/drawing/2014/main" id="{875D05A6-DF48-CA47-80D6-8BCA346F0950}"/>
              </a:ext>
            </a:extLst>
          </p:cNvPr>
          <p:cNvSpPr/>
          <p:nvPr/>
        </p:nvSpPr>
        <p:spPr>
          <a:xfrm>
            <a:off x="838200" y="4799534"/>
            <a:ext cx="9702800" cy="890242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ru-RU" dirty="0">
                <a:latin typeface="+mj-lt"/>
              </a:rPr>
              <a:t>Ответ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6737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17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прос на аренду">
            <a:extLst>
              <a:ext uri="{FF2B5EF4-FFF2-40B4-BE49-F238E27FC236}">
                <a16:creationId xmlns:a16="http://schemas.microsoft.com/office/drawing/2014/main" id="{956D2A64-288D-0947-A1DF-1FEEBB73328D}"/>
              </a:ext>
            </a:extLst>
          </p:cNvPr>
          <p:cNvSpPr/>
          <p:nvPr/>
        </p:nvSpPr>
        <p:spPr>
          <a:xfrm>
            <a:off x="838200" y="1690688"/>
            <a:ext cx="9702800" cy="890242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Запрос на аренду</a:t>
            </a:r>
          </a:p>
        </p:txBody>
      </p:sp>
      <p:sp>
        <p:nvSpPr>
          <p:cNvPr id="7" name="Валидация">
            <a:extLst>
              <a:ext uri="{FF2B5EF4-FFF2-40B4-BE49-F238E27FC236}">
                <a16:creationId xmlns:a16="http://schemas.microsoft.com/office/drawing/2014/main" id="{DBB3DB91-1B7C-404E-A2E0-CD8EAD0DEC66}"/>
              </a:ext>
            </a:extLst>
          </p:cNvPr>
          <p:cNvSpPr/>
          <p:nvPr/>
        </p:nvSpPr>
        <p:spPr>
          <a:xfrm>
            <a:off x="838200" y="2726971"/>
            <a:ext cx="9702800" cy="890241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Валидация</a:t>
            </a:r>
          </a:p>
        </p:txBody>
      </p:sp>
      <p:sp>
        <p:nvSpPr>
          <p:cNvPr id="8" name="Обновление записи в БД">
            <a:extLst>
              <a:ext uri="{FF2B5EF4-FFF2-40B4-BE49-F238E27FC236}">
                <a16:creationId xmlns:a16="http://schemas.microsoft.com/office/drawing/2014/main" id="{1E3C8D9F-C039-F84F-AA80-5A592A2D3AA1}"/>
              </a:ext>
            </a:extLst>
          </p:cNvPr>
          <p:cNvSpPr/>
          <p:nvPr/>
        </p:nvSpPr>
        <p:spPr>
          <a:xfrm>
            <a:off x="838200" y="3763252"/>
            <a:ext cx="9702800" cy="890241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Обновление записи в БД</a:t>
            </a:r>
          </a:p>
        </p:txBody>
      </p:sp>
      <p:sp>
        <p:nvSpPr>
          <p:cNvPr id="9" name="Успешный ответ">
            <a:extLst>
              <a:ext uri="{FF2B5EF4-FFF2-40B4-BE49-F238E27FC236}">
                <a16:creationId xmlns:a16="http://schemas.microsoft.com/office/drawing/2014/main" id="{875D05A6-DF48-CA47-80D6-8BCA346F0950}"/>
              </a:ext>
            </a:extLst>
          </p:cNvPr>
          <p:cNvSpPr/>
          <p:nvPr/>
        </p:nvSpPr>
        <p:spPr>
          <a:xfrm>
            <a:off x="838200" y="4799534"/>
            <a:ext cx="9702800" cy="890242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ru-RU" dirty="0">
                <a:latin typeface="+mj-lt"/>
              </a:rPr>
              <a:t>Ответ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61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18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прос на аренду">
            <a:extLst>
              <a:ext uri="{FF2B5EF4-FFF2-40B4-BE49-F238E27FC236}">
                <a16:creationId xmlns:a16="http://schemas.microsoft.com/office/drawing/2014/main" id="{956D2A64-288D-0947-A1DF-1FEEBB73328D}"/>
              </a:ext>
            </a:extLst>
          </p:cNvPr>
          <p:cNvSpPr/>
          <p:nvPr/>
        </p:nvSpPr>
        <p:spPr>
          <a:xfrm>
            <a:off x="838200" y="1690688"/>
            <a:ext cx="9702800" cy="890242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Запрос на аренду</a:t>
            </a:r>
          </a:p>
        </p:txBody>
      </p:sp>
      <p:sp>
        <p:nvSpPr>
          <p:cNvPr id="7" name="Валидация">
            <a:extLst>
              <a:ext uri="{FF2B5EF4-FFF2-40B4-BE49-F238E27FC236}">
                <a16:creationId xmlns:a16="http://schemas.microsoft.com/office/drawing/2014/main" id="{DBB3DB91-1B7C-404E-A2E0-CD8EAD0DEC66}"/>
              </a:ext>
            </a:extLst>
          </p:cNvPr>
          <p:cNvSpPr/>
          <p:nvPr/>
        </p:nvSpPr>
        <p:spPr>
          <a:xfrm>
            <a:off x="838200" y="2726971"/>
            <a:ext cx="9702800" cy="890241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Валидация</a:t>
            </a:r>
          </a:p>
        </p:txBody>
      </p:sp>
      <p:sp>
        <p:nvSpPr>
          <p:cNvPr id="8" name="Обновление записи в БД">
            <a:extLst>
              <a:ext uri="{FF2B5EF4-FFF2-40B4-BE49-F238E27FC236}">
                <a16:creationId xmlns:a16="http://schemas.microsoft.com/office/drawing/2014/main" id="{1E3C8D9F-C039-F84F-AA80-5A592A2D3AA1}"/>
              </a:ext>
            </a:extLst>
          </p:cNvPr>
          <p:cNvSpPr/>
          <p:nvPr/>
        </p:nvSpPr>
        <p:spPr>
          <a:xfrm>
            <a:off x="838200" y="3763252"/>
            <a:ext cx="9702800" cy="890241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Обновление записи в БД</a:t>
            </a:r>
          </a:p>
        </p:txBody>
      </p:sp>
      <p:sp>
        <p:nvSpPr>
          <p:cNvPr id="9" name="Успешный ответ">
            <a:extLst>
              <a:ext uri="{FF2B5EF4-FFF2-40B4-BE49-F238E27FC236}">
                <a16:creationId xmlns:a16="http://schemas.microsoft.com/office/drawing/2014/main" id="{875D05A6-DF48-CA47-80D6-8BCA346F0950}"/>
              </a:ext>
            </a:extLst>
          </p:cNvPr>
          <p:cNvSpPr/>
          <p:nvPr/>
        </p:nvSpPr>
        <p:spPr>
          <a:xfrm>
            <a:off x="838200" y="4799534"/>
            <a:ext cx="9702800" cy="890242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ru-RU" dirty="0">
                <a:latin typeface="+mj-lt"/>
              </a:rPr>
              <a:t>Ответ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661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Пример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19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прос на аренду">
            <a:extLst>
              <a:ext uri="{FF2B5EF4-FFF2-40B4-BE49-F238E27FC236}">
                <a16:creationId xmlns:a16="http://schemas.microsoft.com/office/drawing/2014/main" id="{956D2A64-288D-0947-A1DF-1FEEBB73328D}"/>
              </a:ext>
            </a:extLst>
          </p:cNvPr>
          <p:cNvSpPr/>
          <p:nvPr/>
        </p:nvSpPr>
        <p:spPr>
          <a:xfrm>
            <a:off x="838200" y="1690688"/>
            <a:ext cx="9702800" cy="890242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Запрос на аренду</a:t>
            </a:r>
          </a:p>
        </p:txBody>
      </p:sp>
      <p:sp>
        <p:nvSpPr>
          <p:cNvPr id="7" name="Валидация">
            <a:extLst>
              <a:ext uri="{FF2B5EF4-FFF2-40B4-BE49-F238E27FC236}">
                <a16:creationId xmlns:a16="http://schemas.microsoft.com/office/drawing/2014/main" id="{DBB3DB91-1B7C-404E-A2E0-CD8EAD0DEC66}"/>
              </a:ext>
            </a:extLst>
          </p:cNvPr>
          <p:cNvSpPr/>
          <p:nvPr/>
        </p:nvSpPr>
        <p:spPr>
          <a:xfrm>
            <a:off x="838200" y="2726971"/>
            <a:ext cx="9702800" cy="890241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Валидация</a:t>
            </a:r>
          </a:p>
        </p:txBody>
      </p:sp>
      <p:sp>
        <p:nvSpPr>
          <p:cNvPr id="8" name="Обновление записи в БД">
            <a:extLst>
              <a:ext uri="{FF2B5EF4-FFF2-40B4-BE49-F238E27FC236}">
                <a16:creationId xmlns:a16="http://schemas.microsoft.com/office/drawing/2014/main" id="{1E3C8D9F-C039-F84F-AA80-5A592A2D3AA1}"/>
              </a:ext>
            </a:extLst>
          </p:cNvPr>
          <p:cNvSpPr/>
          <p:nvPr/>
        </p:nvSpPr>
        <p:spPr>
          <a:xfrm>
            <a:off x="838200" y="3763252"/>
            <a:ext cx="9702800" cy="890241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>
                <a:latin typeface="+mj-lt"/>
                <a:ea typeface="Helvetica Neue"/>
                <a:cs typeface="Helvetica Neue"/>
                <a:sym typeface="Helvetica Neue"/>
              </a:rPr>
              <a:t>Обновление записи в БД</a:t>
            </a:r>
          </a:p>
        </p:txBody>
      </p:sp>
      <p:sp>
        <p:nvSpPr>
          <p:cNvPr id="9" name="Успешный ответ">
            <a:extLst>
              <a:ext uri="{FF2B5EF4-FFF2-40B4-BE49-F238E27FC236}">
                <a16:creationId xmlns:a16="http://schemas.microsoft.com/office/drawing/2014/main" id="{875D05A6-DF48-CA47-80D6-8BCA346F0950}"/>
              </a:ext>
            </a:extLst>
          </p:cNvPr>
          <p:cNvSpPr/>
          <p:nvPr/>
        </p:nvSpPr>
        <p:spPr>
          <a:xfrm>
            <a:off x="838200" y="4799534"/>
            <a:ext cx="9702800" cy="890242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ru-RU" dirty="0">
                <a:latin typeface="+mj-lt"/>
              </a:rPr>
              <a:t>Ответ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7858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4A97D80-CFE5-4487-9049-7B936202F80B}"/>
              </a:ext>
            </a:extLst>
          </p:cNvPr>
          <p:cNvSpPr/>
          <p:nvPr/>
        </p:nvSpPr>
        <p:spPr>
          <a:xfrm>
            <a:off x="0" y="0"/>
            <a:ext cx="6090699" cy="6858000"/>
          </a:xfrm>
          <a:prstGeom prst="rect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76437E-7622-495D-BE84-EE2EC758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09" y="1176158"/>
            <a:ext cx="4996469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План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17F2C7-ED7D-472D-8DAE-0986F3F70A7E}"/>
              </a:ext>
            </a:extLst>
          </p:cNvPr>
          <p:cNvCxnSpPr/>
          <p:nvPr/>
        </p:nvCxnSpPr>
        <p:spPr>
          <a:xfrm>
            <a:off x="0" y="1838939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62A0B5-71E5-4D0F-885C-C70A36E68501}"/>
              </a:ext>
            </a:extLst>
          </p:cNvPr>
          <p:cNvSpPr txBox="1"/>
          <p:nvPr/>
        </p:nvSpPr>
        <p:spPr>
          <a:xfrm>
            <a:off x="6930486" y="1575081"/>
            <a:ext cx="4823363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28650" indent="-354013">
              <a:buClr>
                <a:srgbClr val="808EA8"/>
              </a:buClr>
              <a:buSzPct val="100000"/>
              <a:buFont typeface="+mj-lt"/>
              <a:buAutoNum type="arabicPeriod"/>
            </a:pPr>
            <a:r>
              <a:rPr lang="ru-RU" sz="2000" dirty="0">
                <a:ea typeface="Titillium Light" charset="0"/>
                <a:cs typeface="Titillium Light" charset="0"/>
              </a:rPr>
              <a:t>Основные концепции парадигмы </a:t>
            </a:r>
            <a:r>
              <a:rPr lang="ru-RU" sz="2000" dirty="0" err="1">
                <a:ea typeface="Titillium Light" charset="0"/>
                <a:cs typeface="Titillium Light" charset="0"/>
              </a:rPr>
              <a:t>аспектно</a:t>
            </a:r>
            <a:r>
              <a:rPr lang="ru-RU" sz="2000">
                <a:ea typeface="Titillium Light" charset="0"/>
                <a:cs typeface="Titillium Light" charset="0"/>
              </a:rPr>
              <a:t>-ориентированного программирования</a:t>
            </a:r>
            <a:br>
              <a:rPr lang="ru-RU" sz="2000">
                <a:ea typeface="Titillium Light" charset="0"/>
                <a:cs typeface="Titillium Light" charset="0"/>
              </a:rPr>
            </a:br>
            <a:endParaRPr lang="ru-RU" sz="2000">
              <a:ea typeface="Titillium Light" charset="0"/>
              <a:cs typeface="Titillium Light" charset="0"/>
            </a:endParaRPr>
          </a:p>
          <a:p>
            <a:pPr marL="628650" indent="-354013">
              <a:buClr>
                <a:srgbClr val="808EA8"/>
              </a:buClr>
              <a:buSzPct val="100000"/>
              <a:buFont typeface="+mj-lt"/>
              <a:buAutoNum type="arabicPeriod"/>
            </a:pPr>
            <a:r>
              <a:rPr lang="ru-RU" sz="2000">
                <a:ea typeface="Titillium Light" charset="0"/>
                <a:cs typeface="Titillium Light" charset="0"/>
              </a:rPr>
              <a:t>Пример использования парадигмы</a:t>
            </a:r>
            <a:br>
              <a:rPr lang="ru-RU" sz="2000">
                <a:ea typeface="Titillium Light" charset="0"/>
                <a:cs typeface="Titillium Light" charset="0"/>
              </a:rPr>
            </a:br>
            <a:endParaRPr lang="ru-RU" sz="2000">
              <a:ea typeface="Titillium Light" charset="0"/>
              <a:cs typeface="Titillium Light" charset="0"/>
            </a:endParaRPr>
          </a:p>
          <a:p>
            <a:pPr marL="628650" indent="-354013">
              <a:buClr>
                <a:srgbClr val="808EA8"/>
              </a:buClr>
              <a:buSzPct val="100000"/>
              <a:buFont typeface="+mj-lt"/>
              <a:buAutoNum type="arabicPeriod"/>
            </a:pPr>
            <a:r>
              <a:rPr lang="ru-RU" sz="2000">
                <a:ea typeface="Titillium Light" charset="0"/>
                <a:cs typeface="Titillium Light" charset="0"/>
              </a:rPr>
              <a:t>Возможные реализации АОП в .NET</a:t>
            </a:r>
            <a:br>
              <a:rPr lang="ru-RU" sz="2000">
                <a:ea typeface="Titillium Light" charset="0"/>
                <a:cs typeface="Titillium Light" charset="0"/>
              </a:rPr>
            </a:br>
            <a:endParaRPr lang="ru-RU" sz="2000">
              <a:ea typeface="Titillium Light" charset="0"/>
              <a:cs typeface="Titillium Light" charset="0"/>
            </a:endParaRPr>
          </a:p>
          <a:p>
            <a:pPr marL="628650" indent="-354013">
              <a:buClr>
                <a:srgbClr val="808EA8"/>
              </a:buClr>
              <a:buSzPct val="100000"/>
              <a:buFont typeface="+mj-lt"/>
              <a:buAutoNum type="arabicPeriod"/>
            </a:pPr>
            <a:r>
              <a:rPr lang="ru-RU" sz="2000">
                <a:ea typeface="Titillium Light" charset="0"/>
                <a:cs typeface="Titillium Light" charset="0"/>
              </a:rPr>
              <a:t>Библиотека </a:t>
            </a:r>
            <a:r>
              <a:rPr lang="en-US" sz="2000" err="1">
                <a:ea typeface="Titillium Light" charset="0"/>
                <a:cs typeface="Titillium Light" charset="0"/>
              </a:rPr>
              <a:t>IvorySharp</a:t>
            </a:r>
            <a:endParaRPr lang="ru-RU" sz="2000">
              <a:ea typeface="Titillium Light" charset="0"/>
              <a:cs typeface="Titillium Light" charset="0"/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7A28197-AA6E-4D73-A13E-E566C33E6D86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2</a:t>
            </a:fld>
            <a:endParaRPr lang="ru-RU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Пример – код сервиса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20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33807C62-DD25-0242-935A-E260B9C6E6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4999"/>
            <a:extLst/>
          </a:blip>
          <a:stretch>
            <a:fillRect/>
          </a:stretch>
        </p:blipFill>
        <p:spPr>
          <a:xfrm>
            <a:off x="671513" y="1595045"/>
            <a:ext cx="9064196" cy="5029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E8A8C16C-8D5C-8545-88D9-29A43D681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t="45331" b="8054"/>
          <a:stretch>
            <a:fillRect/>
          </a:stretch>
        </p:blipFill>
        <p:spPr>
          <a:xfrm>
            <a:off x="671513" y="3797757"/>
            <a:ext cx="9064196" cy="234468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946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Пример – добавили </a:t>
            </a:r>
            <a:r>
              <a:rPr lang="ru-RU" sz="4000" dirty="0" err="1">
                <a:solidFill>
                  <a:schemeClr val="bg1"/>
                </a:solidFill>
              </a:rPr>
              <a:t>логирование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21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AA74ED52-9247-F245-858A-417347173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t="43043" b="5724"/>
          <a:stretch>
            <a:fillRect/>
          </a:stretch>
        </p:blipFill>
        <p:spPr>
          <a:xfrm>
            <a:off x="335756" y="2089195"/>
            <a:ext cx="10647160" cy="31766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1231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Пример – добавили </a:t>
            </a:r>
            <a:r>
              <a:rPr lang="ru-RU" sz="4000" dirty="0" err="1">
                <a:solidFill>
                  <a:schemeClr val="bg1"/>
                </a:solidFill>
              </a:rPr>
              <a:t>валидацию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22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E73883F6-489D-DE46-9A02-6782BEAB4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513" y="1536482"/>
            <a:ext cx="10414174" cy="48198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6040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Пример – добавили обработку исключений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23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E27A183-B495-D640-84E1-469A145F1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690688"/>
            <a:ext cx="6466967" cy="459929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6782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Пример – добавили обработку исключений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24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E27A183-B495-D640-84E1-469A145F1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690688"/>
            <a:ext cx="6466967" cy="459929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D9E78E8D-BEDF-C04E-A2F3-11BEB97524E0}"/>
              </a:ext>
            </a:extLst>
          </p:cNvPr>
          <p:cNvSpPr/>
          <p:nvPr/>
        </p:nvSpPr>
        <p:spPr>
          <a:xfrm>
            <a:off x="1282316" y="3852193"/>
            <a:ext cx="6122430" cy="855731"/>
          </a:xfrm>
          <a:prstGeom prst="rect">
            <a:avLst/>
          </a:prstGeom>
          <a:ln w="38100">
            <a:solidFill>
              <a:srgbClr val="516FE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Основная задача">
            <a:extLst>
              <a:ext uri="{FF2B5EF4-FFF2-40B4-BE49-F238E27FC236}">
                <a16:creationId xmlns:a16="http://schemas.microsoft.com/office/drawing/2014/main" id="{1FFB5B60-2554-1D4D-A114-355C461E9410}"/>
              </a:ext>
            </a:extLst>
          </p:cNvPr>
          <p:cNvSpPr txBox="1"/>
          <p:nvPr/>
        </p:nvSpPr>
        <p:spPr>
          <a:xfrm>
            <a:off x="5338201" y="4707924"/>
            <a:ext cx="2081476" cy="379591"/>
          </a:xfrm>
          <a:prstGeom prst="rect">
            <a:avLst/>
          </a:prstGeom>
          <a:solidFill>
            <a:srgbClr val="71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sz="1800" dirty="0" err="1">
                <a:latin typeface="+mj-lt"/>
                <a:cs typeface="Calibri" panose="020F0502020204030204" pitchFamily="34" charset="0"/>
              </a:rPr>
              <a:t>Основная</a:t>
            </a:r>
            <a:r>
              <a:rPr sz="1800" dirty="0">
                <a:latin typeface="+mj-lt"/>
                <a:cs typeface="Calibri" panose="020F0502020204030204" pitchFamily="34" charset="0"/>
              </a:rPr>
              <a:t> </a:t>
            </a:r>
            <a:r>
              <a:rPr sz="1800" dirty="0" err="1">
                <a:latin typeface="+mj-lt"/>
                <a:cs typeface="Calibri" panose="020F0502020204030204" pitchFamily="34" charset="0"/>
              </a:rPr>
              <a:t>задача</a:t>
            </a:r>
            <a:endParaRPr sz="18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56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Декомпозиция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25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DE3E45BA-6278-9A4B-AE04-738AA489F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5369" t="44481" b="7570"/>
          <a:stretch>
            <a:fillRect/>
          </a:stretch>
        </p:blipFill>
        <p:spPr>
          <a:xfrm>
            <a:off x="671513" y="2302935"/>
            <a:ext cx="10217013" cy="28727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4717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26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865ED9BD-33D2-CA41-B894-4C64C4BB0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5369" t="44481" b="7570"/>
          <a:stretch>
            <a:fillRect/>
          </a:stretch>
        </p:blipFill>
        <p:spPr>
          <a:xfrm>
            <a:off x="1306415" y="920674"/>
            <a:ext cx="7561776" cy="212617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quare">
            <a:extLst>
              <a:ext uri="{FF2B5EF4-FFF2-40B4-BE49-F238E27FC236}">
                <a16:creationId xmlns:a16="http://schemas.microsoft.com/office/drawing/2014/main" id="{884271B8-8251-5E4C-9F12-9194544B963A}"/>
              </a:ext>
            </a:extLst>
          </p:cNvPr>
          <p:cNvSpPr/>
          <p:nvPr/>
        </p:nvSpPr>
        <p:spPr>
          <a:xfrm>
            <a:off x="1551853" y="1485321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FA9545A1-A52B-F345-86F1-F5318BEFCB17}"/>
              </a:ext>
            </a:extLst>
          </p:cNvPr>
          <p:cNvSpPr/>
          <p:nvPr/>
        </p:nvSpPr>
        <p:spPr>
          <a:xfrm>
            <a:off x="1537169" y="2618447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5015C9D-39F6-D447-A610-BC8E553C5452}"/>
              </a:ext>
            </a:extLst>
          </p:cNvPr>
          <p:cNvSpPr/>
          <p:nvPr/>
        </p:nvSpPr>
        <p:spPr>
          <a:xfrm>
            <a:off x="1194816" y="1572745"/>
            <a:ext cx="410054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9F5225F3-5D35-5C42-9698-E67C4B6771B5}"/>
              </a:ext>
            </a:extLst>
          </p:cNvPr>
          <p:cNvSpPr/>
          <p:nvPr/>
        </p:nvSpPr>
        <p:spPr>
          <a:xfrm>
            <a:off x="854564" y="5487133"/>
            <a:ext cx="436738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688D829D-FB05-CC42-BA5B-718F25467922}"/>
              </a:ext>
            </a:extLst>
          </p:cNvPr>
          <p:cNvSpPr/>
          <p:nvPr/>
        </p:nvSpPr>
        <p:spPr>
          <a:xfrm flipV="1">
            <a:off x="854565" y="2034307"/>
            <a:ext cx="0" cy="3452825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E0BE4D9-CF99-384A-AE25-095539CD8850}"/>
              </a:ext>
            </a:extLst>
          </p:cNvPr>
          <p:cNvSpPr/>
          <p:nvPr/>
        </p:nvSpPr>
        <p:spPr>
          <a:xfrm flipV="1">
            <a:off x="1182624" y="1560552"/>
            <a:ext cx="0" cy="1102623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CF53D6C0-35BE-E047-8183-F26F424DAE66}"/>
              </a:ext>
            </a:extLst>
          </p:cNvPr>
          <p:cNvSpPr/>
          <p:nvPr/>
        </p:nvSpPr>
        <p:spPr>
          <a:xfrm>
            <a:off x="854564" y="2046500"/>
            <a:ext cx="340252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Аспект “Логирование выполнения метода”">
            <a:extLst>
              <a:ext uri="{FF2B5EF4-FFF2-40B4-BE49-F238E27FC236}">
                <a16:creationId xmlns:a16="http://schemas.microsoft.com/office/drawing/2014/main" id="{861845C2-2C00-E54C-92C8-A190EA8F2E92}"/>
              </a:ext>
            </a:extLst>
          </p:cNvPr>
          <p:cNvSpPr/>
          <p:nvPr/>
        </p:nvSpPr>
        <p:spPr>
          <a:xfrm>
            <a:off x="1306415" y="4244625"/>
            <a:ext cx="2534065" cy="894687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Аспект</a:t>
            </a:r>
            <a:r>
              <a:rPr sz="2000" dirty="0">
                <a:latin typeface="+mj-lt"/>
              </a:rPr>
              <a:t> “</a:t>
            </a:r>
            <a:r>
              <a:rPr sz="2000" dirty="0" err="1">
                <a:latin typeface="+mj-lt"/>
              </a:rPr>
              <a:t>Логирование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выполнения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метода</a:t>
            </a:r>
            <a:r>
              <a:rPr sz="2000" dirty="0">
                <a:latin typeface="+mj-lt"/>
              </a:rPr>
              <a:t>”</a:t>
            </a:r>
          </a:p>
        </p:txBody>
      </p:sp>
      <p:sp>
        <p:nvSpPr>
          <p:cNvPr id="21" name="Совет: записать в лог информацию о начале и завершении метода">
            <a:extLst>
              <a:ext uri="{FF2B5EF4-FFF2-40B4-BE49-F238E27FC236}">
                <a16:creationId xmlns:a16="http://schemas.microsoft.com/office/drawing/2014/main" id="{C6A6FFA5-7BF4-7A45-BF01-7FA6C8C862B1}"/>
              </a:ext>
            </a:extLst>
          </p:cNvPr>
          <p:cNvSpPr/>
          <p:nvPr/>
        </p:nvSpPr>
        <p:spPr>
          <a:xfrm>
            <a:off x="1306416" y="5126613"/>
            <a:ext cx="2534064" cy="1270000"/>
          </a:xfrm>
          <a:prstGeom prst="rect">
            <a:avLst/>
          </a:prstGeom>
          <a:solidFill>
            <a:srgbClr val="293B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dirty="0" err="1">
                <a:latin typeface="+mj-lt"/>
                <a:ea typeface="Helvetica Neue"/>
                <a:cs typeface="Helvetica Neue"/>
                <a:sym typeface="Helvetica Neue"/>
              </a:rPr>
              <a:t>Совет</a:t>
            </a:r>
            <a:r>
              <a:rPr b="1" dirty="0">
                <a:latin typeface="+mj-lt"/>
                <a:ea typeface="Helvetica Neue"/>
                <a:cs typeface="Helvetica Neue"/>
                <a:sym typeface="Helvetica Neue"/>
              </a:rPr>
              <a:t>: </a:t>
            </a:r>
            <a:r>
              <a:rPr b="1" dirty="0" err="1">
                <a:latin typeface="+mj-lt"/>
                <a:ea typeface="Helvetica Neue"/>
                <a:cs typeface="Helvetica Neue"/>
                <a:sym typeface="Helvetica Neue"/>
              </a:rPr>
              <a:t>з</a:t>
            </a:r>
            <a:r>
              <a:rPr dirty="0" err="1">
                <a:latin typeface="+mj-lt"/>
              </a:rPr>
              <a:t>аписать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в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лог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информацию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о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начале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завершении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метода</a:t>
            </a:r>
            <a:endParaRPr dirty="0">
              <a:latin typeface="+mj-lt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D54A78E7-86B7-E04E-8F61-185BF88865AB}"/>
              </a:ext>
            </a:extLst>
          </p:cNvPr>
          <p:cNvSpPr/>
          <p:nvPr/>
        </p:nvSpPr>
        <p:spPr>
          <a:xfrm>
            <a:off x="1174291" y="2687560"/>
            <a:ext cx="410054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301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27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865ED9BD-33D2-CA41-B894-4C64C4BB0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5369" t="44481" b="7570"/>
          <a:stretch>
            <a:fillRect/>
          </a:stretch>
        </p:blipFill>
        <p:spPr>
          <a:xfrm>
            <a:off x="1306415" y="920674"/>
            <a:ext cx="7561776" cy="212617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quare">
            <a:extLst>
              <a:ext uri="{FF2B5EF4-FFF2-40B4-BE49-F238E27FC236}">
                <a16:creationId xmlns:a16="http://schemas.microsoft.com/office/drawing/2014/main" id="{884271B8-8251-5E4C-9F12-9194544B963A}"/>
              </a:ext>
            </a:extLst>
          </p:cNvPr>
          <p:cNvSpPr/>
          <p:nvPr/>
        </p:nvSpPr>
        <p:spPr>
          <a:xfrm>
            <a:off x="1551853" y="1485321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FA9545A1-A52B-F345-86F1-F5318BEFCB17}"/>
              </a:ext>
            </a:extLst>
          </p:cNvPr>
          <p:cNvSpPr/>
          <p:nvPr/>
        </p:nvSpPr>
        <p:spPr>
          <a:xfrm>
            <a:off x="1537169" y="2618447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5015C9D-39F6-D447-A610-BC8E553C5452}"/>
              </a:ext>
            </a:extLst>
          </p:cNvPr>
          <p:cNvSpPr/>
          <p:nvPr/>
        </p:nvSpPr>
        <p:spPr>
          <a:xfrm>
            <a:off x="1194816" y="1572745"/>
            <a:ext cx="410054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9F5225F3-5D35-5C42-9698-E67C4B6771B5}"/>
              </a:ext>
            </a:extLst>
          </p:cNvPr>
          <p:cNvSpPr/>
          <p:nvPr/>
        </p:nvSpPr>
        <p:spPr>
          <a:xfrm>
            <a:off x="854564" y="5487133"/>
            <a:ext cx="436738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688D829D-FB05-CC42-BA5B-718F25467922}"/>
              </a:ext>
            </a:extLst>
          </p:cNvPr>
          <p:cNvSpPr/>
          <p:nvPr/>
        </p:nvSpPr>
        <p:spPr>
          <a:xfrm flipV="1">
            <a:off x="854565" y="2034307"/>
            <a:ext cx="0" cy="3452825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E0BE4D9-CF99-384A-AE25-095539CD8850}"/>
              </a:ext>
            </a:extLst>
          </p:cNvPr>
          <p:cNvSpPr/>
          <p:nvPr/>
        </p:nvSpPr>
        <p:spPr>
          <a:xfrm flipV="1">
            <a:off x="1182624" y="1560552"/>
            <a:ext cx="0" cy="1102623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CF53D6C0-35BE-E047-8183-F26F424DAE66}"/>
              </a:ext>
            </a:extLst>
          </p:cNvPr>
          <p:cNvSpPr/>
          <p:nvPr/>
        </p:nvSpPr>
        <p:spPr>
          <a:xfrm>
            <a:off x="854564" y="2046500"/>
            <a:ext cx="340252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Аспект “Логирование выполнения метода”">
            <a:extLst>
              <a:ext uri="{FF2B5EF4-FFF2-40B4-BE49-F238E27FC236}">
                <a16:creationId xmlns:a16="http://schemas.microsoft.com/office/drawing/2014/main" id="{861845C2-2C00-E54C-92C8-A190EA8F2E92}"/>
              </a:ext>
            </a:extLst>
          </p:cNvPr>
          <p:cNvSpPr/>
          <p:nvPr/>
        </p:nvSpPr>
        <p:spPr>
          <a:xfrm>
            <a:off x="1306415" y="4244625"/>
            <a:ext cx="2534065" cy="894687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Аспект</a:t>
            </a:r>
            <a:r>
              <a:rPr sz="2000" dirty="0">
                <a:latin typeface="+mj-lt"/>
              </a:rPr>
              <a:t> “</a:t>
            </a:r>
            <a:r>
              <a:rPr sz="2000" dirty="0" err="1">
                <a:latin typeface="+mj-lt"/>
              </a:rPr>
              <a:t>Логирование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выполнения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метода</a:t>
            </a:r>
            <a:r>
              <a:rPr sz="2000" dirty="0">
                <a:latin typeface="+mj-lt"/>
              </a:rPr>
              <a:t>”</a:t>
            </a:r>
          </a:p>
        </p:txBody>
      </p:sp>
      <p:sp>
        <p:nvSpPr>
          <p:cNvPr id="21" name="Совет: записать в лог информацию о начале и завершении метода">
            <a:extLst>
              <a:ext uri="{FF2B5EF4-FFF2-40B4-BE49-F238E27FC236}">
                <a16:creationId xmlns:a16="http://schemas.microsoft.com/office/drawing/2014/main" id="{C6A6FFA5-7BF4-7A45-BF01-7FA6C8C862B1}"/>
              </a:ext>
            </a:extLst>
          </p:cNvPr>
          <p:cNvSpPr/>
          <p:nvPr/>
        </p:nvSpPr>
        <p:spPr>
          <a:xfrm>
            <a:off x="1306416" y="5126613"/>
            <a:ext cx="2534064" cy="1270000"/>
          </a:xfrm>
          <a:prstGeom prst="rect">
            <a:avLst/>
          </a:prstGeom>
          <a:solidFill>
            <a:srgbClr val="293B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dirty="0" err="1">
                <a:latin typeface="+mj-lt"/>
                <a:ea typeface="Helvetica Neue"/>
                <a:cs typeface="Helvetica Neue"/>
                <a:sym typeface="Helvetica Neue"/>
              </a:rPr>
              <a:t>Совет</a:t>
            </a:r>
            <a:r>
              <a:rPr b="1" dirty="0">
                <a:latin typeface="+mj-lt"/>
                <a:ea typeface="Helvetica Neue"/>
                <a:cs typeface="Helvetica Neue"/>
                <a:sym typeface="Helvetica Neue"/>
              </a:rPr>
              <a:t>: </a:t>
            </a:r>
            <a:r>
              <a:rPr b="1" dirty="0" err="1">
                <a:latin typeface="+mj-lt"/>
                <a:ea typeface="Helvetica Neue"/>
                <a:cs typeface="Helvetica Neue"/>
                <a:sym typeface="Helvetica Neue"/>
              </a:rPr>
              <a:t>з</a:t>
            </a:r>
            <a:r>
              <a:rPr dirty="0" err="1">
                <a:latin typeface="+mj-lt"/>
              </a:rPr>
              <a:t>аписать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в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лог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информацию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о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начале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завершении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метода</a:t>
            </a:r>
            <a:endParaRPr dirty="0">
              <a:latin typeface="+mj-lt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D54A78E7-86B7-E04E-8F61-185BF88865AB}"/>
              </a:ext>
            </a:extLst>
          </p:cNvPr>
          <p:cNvSpPr/>
          <p:nvPr/>
        </p:nvSpPr>
        <p:spPr>
          <a:xfrm>
            <a:off x="1174291" y="2687560"/>
            <a:ext cx="410054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Square">
            <a:extLst>
              <a:ext uri="{FF2B5EF4-FFF2-40B4-BE49-F238E27FC236}">
                <a16:creationId xmlns:a16="http://schemas.microsoft.com/office/drawing/2014/main" id="{E99F3994-8A35-3844-914B-423A43109D6B}"/>
              </a:ext>
            </a:extLst>
          </p:cNvPr>
          <p:cNvSpPr/>
          <p:nvPr/>
        </p:nvSpPr>
        <p:spPr>
          <a:xfrm>
            <a:off x="1349340" y="2432030"/>
            <a:ext cx="511059" cy="511059"/>
          </a:xfrm>
          <a:prstGeom prst="rect">
            <a:avLst/>
          </a:prstGeom>
          <a:ln w="38100">
            <a:solidFill>
              <a:srgbClr val="FF425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" name="Точка прикрепления…">
            <a:extLst>
              <a:ext uri="{FF2B5EF4-FFF2-40B4-BE49-F238E27FC236}">
                <a16:creationId xmlns:a16="http://schemas.microsoft.com/office/drawing/2014/main" id="{B7F32429-31E5-F347-9FD3-4EFC8389F35E}"/>
              </a:ext>
            </a:extLst>
          </p:cNvPr>
          <p:cNvSpPr txBox="1"/>
          <p:nvPr/>
        </p:nvSpPr>
        <p:spPr>
          <a:xfrm>
            <a:off x="1291302" y="3167194"/>
            <a:ext cx="3537828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200" b="0">
                <a:solidFill>
                  <a:srgbClr val="E0DFD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 err="1">
                <a:latin typeface="+mj-lt"/>
              </a:rPr>
              <a:t>Точка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прикрепления</a:t>
            </a:r>
            <a:r>
              <a:rPr sz="2000" dirty="0">
                <a:latin typeface="+mj-lt"/>
              </a:rPr>
              <a:t> </a:t>
            </a:r>
          </a:p>
          <a:p>
            <a:pPr algn="l">
              <a:defRPr sz="2200" b="0">
                <a:solidFill>
                  <a:srgbClr val="E0DFD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2000" dirty="0" err="1">
                <a:latin typeface="+mj-lt"/>
              </a:rPr>
              <a:t>совета</a:t>
            </a:r>
            <a:r>
              <a:rPr sz="2000" dirty="0">
                <a:latin typeface="+mj-lt"/>
              </a:rPr>
              <a:t> - “</a:t>
            </a:r>
            <a:r>
              <a:rPr sz="2000" dirty="0" err="1">
                <a:latin typeface="+mj-lt"/>
              </a:rPr>
              <a:t>После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вызова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метода</a:t>
            </a:r>
            <a:r>
              <a:rPr sz="2000" dirty="0">
                <a:latin typeface="+mj-l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9921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28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865ED9BD-33D2-CA41-B894-4C64C4BB0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5369" t="44481" b="7570"/>
          <a:stretch>
            <a:fillRect/>
          </a:stretch>
        </p:blipFill>
        <p:spPr>
          <a:xfrm>
            <a:off x="1306415" y="920674"/>
            <a:ext cx="7561776" cy="212617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quare">
            <a:extLst>
              <a:ext uri="{FF2B5EF4-FFF2-40B4-BE49-F238E27FC236}">
                <a16:creationId xmlns:a16="http://schemas.microsoft.com/office/drawing/2014/main" id="{884271B8-8251-5E4C-9F12-9194544B963A}"/>
              </a:ext>
            </a:extLst>
          </p:cNvPr>
          <p:cNvSpPr/>
          <p:nvPr/>
        </p:nvSpPr>
        <p:spPr>
          <a:xfrm>
            <a:off x="1551853" y="1485321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FA9545A1-A52B-F345-86F1-F5318BEFCB17}"/>
              </a:ext>
            </a:extLst>
          </p:cNvPr>
          <p:cNvSpPr/>
          <p:nvPr/>
        </p:nvSpPr>
        <p:spPr>
          <a:xfrm>
            <a:off x="1537169" y="2618447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5015C9D-39F6-D447-A610-BC8E553C5452}"/>
              </a:ext>
            </a:extLst>
          </p:cNvPr>
          <p:cNvSpPr/>
          <p:nvPr/>
        </p:nvSpPr>
        <p:spPr>
          <a:xfrm>
            <a:off x="1194816" y="1572745"/>
            <a:ext cx="410054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9F5225F3-5D35-5C42-9698-E67C4B6771B5}"/>
              </a:ext>
            </a:extLst>
          </p:cNvPr>
          <p:cNvSpPr/>
          <p:nvPr/>
        </p:nvSpPr>
        <p:spPr>
          <a:xfrm>
            <a:off x="854564" y="5487133"/>
            <a:ext cx="436738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688D829D-FB05-CC42-BA5B-718F25467922}"/>
              </a:ext>
            </a:extLst>
          </p:cNvPr>
          <p:cNvSpPr/>
          <p:nvPr/>
        </p:nvSpPr>
        <p:spPr>
          <a:xfrm flipV="1">
            <a:off x="854565" y="2034307"/>
            <a:ext cx="0" cy="3452825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E0BE4D9-CF99-384A-AE25-095539CD8850}"/>
              </a:ext>
            </a:extLst>
          </p:cNvPr>
          <p:cNvSpPr/>
          <p:nvPr/>
        </p:nvSpPr>
        <p:spPr>
          <a:xfrm flipV="1">
            <a:off x="1182624" y="1560552"/>
            <a:ext cx="0" cy="1102623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CF53D6C0-35BE-E047-8183-F26F424DAE66}"/>
              </a:ext>
            </a:extLst>
          </p:cNvPr>
          <p:cNvSpPr/>
          <p:nvPr/>
        </p:nvSpPr>
        <p:spPr>
          <a:xfrm>
            <a:off x="854564" y="2046500"/>
            <a:ext cx="340252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Аспект “Логирование выполнения метода”">
            <a:extLst>
              <a:ext uri="{FF2B5EF4-FFF2-40B4-BE49-F238E27FC236}">
                <a16:creationId xmlns:a16="http://schemas.microsoft.com/office/drawing/2014/main" id="{861845C2-2C00-E54C-92C8-A190EA8F2E92}"/>
              </a:ext>
            </a:extLst>
          </p:cNvPr>
          <p:cNvSpPr/>
          <p:nvPr/>
        </p:nvSpPr>
        <p:spPr>
          <a:xfrm>
            <a:off x="1306415" y="4244625"/>
            <a:ext cx="2534065" cy="894687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Аспект</a:t>
            </a:r>
            <a:r>
              <a:rPr sz="2000" dirty="0">
                <a:latin typeface="+mj-lt"/>
              </a:rPr>
              <a:t> “</a:t>
            </a:r>
            <a:r>
              <a:rPr sz="2000" dirty="0" err="1">
                <a:latin typeface="+mj-lt"/>
              </a:rPr>
              <a:t>Логирование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выполнения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метода</a:t>
            </a:r>
            <a:r>
              <a:rPr sz="2000" dirty="0">
                <a:latin typeface="+mj-lt"/>
              </a:rPr>
              <a:t>”</a:t>
            </a:r>
          </a:p>
        </p:txBody>
      </p:sp>
      <p:sp>
        <p:nvSpPr>
          <p:cNvPr id="21" name="Совет: записать в лог информацию о начале и завершении метода">
            <a:extLst>
              <a:ext uri="{FF2B5EF4-FFF2-40B4-BE49-F238E27FC236}">
                <a16:creationId xmlns:a16="http://schemas.microsoft.com/office/drawing/2014/main" id="{C6A6FFA5-7BF4-7A45-BF01-7FA6C8C862B1}"/>
              </a:ext>
            </a:extLst>
          </p:cNvPr>
          <p:cNvSpPr/>
          <p:nvPr/>
        </p:nvSpPr>
        <p:spPr>
          <a:xfrm>
            <a:off x="1306416" y="5126613"/>
            <a:ext cx="2534064" cy="1270000"/>
          </a:xfrm>
          <a:prstGeom prst="rect">
            <a:avLst/>
          </a:prstGeom>
          <a:solidFill>
            <a:srgbClr val="293B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dirty="0" err="1">
                <a:latin typeface="+mj-lt"/>
                <a:ea typeface="Helvetica Neue"/>
                <a:cs typeface="Helvetica Neue"/>
                <a:sym typeface="Helvetica Neue"/>
              </a:rPr>
              <a:t>Совет</a:t>
            </a:r>
            <a:r>
              <a:rPr b="1" dirty="0">
                <a:latin typeface="+mj-lt"/>
                <a:ea typeface="Helvetica Neue"/>
                <a:cs typeface="Helvetica Neue"/>
                <a:sym typeface="Helvetica Neue"/>
              </a:rPr>
              <a:t>: </a:t>
            </a:r>
            <a:r>
              <a:rPr b="1" dirty="0" err="1">
                <a:latin typeface="+mj-lt"/>
                <a:ea typeface="Helvetica Neue"/>
                <a:cs typeface="Helvetica Neue"/>
                <a:sym typeface="Helvetica Neue"/>
              </a:rPr>
              <a:t>з</a:t>
            </a:r>
            <a:r>
              <a:rPr dirty="0" err="1">
                <a:latin typeface="+mj-lt"/>
              </a:rPr>
              <a:t>аписать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в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лог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информацию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о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начале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завершении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метода</a:t>
            </a:r>
            <a:endParaRPr dirty="0">
              <a:latin typeface="+mj-lt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D54A78E7-86B7-E04E-8F61-185BF88865AB}"/>
              </a:ext>
            </a:extLst>
          </p:cNvPr>
          <p:cNvSpPr/>
          <p:nvPr/>
        </p:nvSpPr>
        <p:spPr>
          <a:xfrm>
            <a:off x="1174291" y="2687560"/>
            <a:ext cx="410054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Аспект “Логирование выполнения метода”">
            <a:extLst>
              <a:ext uri="{FF2B5EF4-FFF2-40B4-BE49-F238E27FC236}">
                <a16:creationId xmlns:a16="http://schemas.microsoft.com/office/drawing/2014/main" id="{78E18DB4-8154-1E45-8D96-2EB744CF0595}"/>
              </a:ext>
            </a:extLst>
          </p:cNvPr>
          <p:cNvSpPr/>
          <p:nvPr/>
        </p:nvSpPr>
        <p:spPr>
          <a:xfrm>
            <a:off x="4292328" y="4244625"/>
            <a:ext cx="2534065" cy="894687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Аспект</a:t>
            </a:r>
            <a:r>
              <a:rPr sz="2000" dirty="0">
                <a:latin typeface="+mj-lt"/>
              </a:rPr>
              <a:t> “</a:t>
            </a:r>
            <a:r>
              <a:rPr lang="ru-RU" sz="2000" dirty="0">
                <a:latin typeface="+mj-lt"/>
              </a:rPr>
              <a:t>Валидация</a:t>
            </a:r>
            <a:r>
              <a:rPr sz="2000" dirty="0">
                <a:latin typeface="+mj-lt"/>
              </a:rPr>
              <a:t>”</a:t>
            </a:r>
          </a:p>
        </p:txBody>
      </p:sp>
      <p:sp>
        <p:nvSpPr>
          <p:cNvPr id="26" name="Совет: записать в лог информацию о начале и завершении метода">
            <a:extLst>
              <a:ext uri="{FF2B5EF4-FFF2-40B4-BE49-F238E27FC236}">
                <a16:creationId xmlns:a16="http://schemas.microsoft.com/office/drawing/2014/main" id="{71BDF29B-0DA3-F141-B2E8-6733374D7E07}"/>
              </a:ext>
            </a:extLst>
          </p:cNvPr>
          <p:cNvSpPr/>
          <p:nvPr/>
        </p:nvSpPr>
        <p:spPr>
          <a:xfrm>
            <a:off x="4292329" y="5126613"/>
            <a:ext cx="2534064" cy="1270000"/>
          </a:xfrm>
          <a:prstGeom prst="rect">
            <a:avLst/>
          </a:prstGeom>
          <a:solidFill>
            <a:srgbClr val="293B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b="1" dirty="0">
                <a:latin typeface="+mj-lt"/>
              </a:rPr>
              <a:t>Совет</a:t>
            </a:r>
            <a:r>
              <a:rPr lang="ru-RU" dirty="0">
                <a:latin typeface="+mj-lt"/>
              </a:rPr>
              <a:t>: проверить входные параметры метода на корректность</a:t>
            </a: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6A757B4C-7B1F-E54A-BECC-8D4C2E0A2D37}"/>
              </a:ext>
            </a:extLst>
          </p:cNvPr>
          <p:cNvSpPr/>
          <p:nvPr/>
        </p:nvSpPr>
        <p:spPr>
          <a:xfrm flipV="1">
            <a:off x="5542389" y="1365504"/>
            <a:ext cx="0" cy="287912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Square">
            <a:extLst>
              <a:ext uri="{FF2B5EF4-FFF2-40B4-BE49-F238E27FC236}">
                <a16:creationId xmlns:a16="http://schemas.microsoft.com/office/drawing/2014/main" id="{C5B2FF0B-1EB1-A340-977E-4534E15F985D}"/>
              </a:ext>
            </a:extLst>
          </p:cNvPr>
          <p:cNvSpPr/>
          <p:nvPr/>
        </p:nvSpPr>
        <p:spPr>
          <a:xfrm>
            <a:off x="5459743" y="1310472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452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29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865ED9BD-33D2-CA41-B894-4C64C4BB0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5369" t="44481" b="7570"/>
          <a:stretch>
            <a:fillRect/>
          </a:stretch>
        </p:blipFill>
        <p:spPr>
          <a:xfrm>
            <a:off x="1306415" y="920674"/>
            <a:ext cx="7561776" cy="212617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quare">
            <a:extLst>
              <a:ext uri="{FF2B5EF4-FFF2-40B4-BE49-F238E27FC236}">
                <a16:creationId xmlns:a16="http://schemas.microsoft.com/office/drawing/2014/main" id="{884271B8-8251-5E4C-9F12-9194544B963A}"/>
              </a:ext>
            </a:extLst>
          </p:cNvPr>
          <p:cNvSpPr/>
          <p:nvPr/>
        </p:nvSpPr>
        <p:spPr>
          <a:xfrm>
            <a:off x="1551853" y="1485321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FA9545A1-A52B-F345-86F1-F5318BEFCB17}"/>
              </a:ext>
            </a:extLst>
          </p:cNvPr>
          <p:cNvSpPr/>
          <p:nvPr/>
        </p:nvSpPr>
        <p:spPr>
          <a:xfrm>
            <a:off x="1537169" y="2618447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95015C9D-39F6-D447-A610-BC8E553C5452}"/>
              </a:ext>
            </a:extLst>
          </p:cNvPr>
          <p:cNvSpPr/>
          <p:nvPr/>
        </p:nvSpPr>
        <p:spPr>
          <a:xfrm>
            <a:off x="1194816" y="1572745"/>
            <a:ext cx="410054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9F5225F3-5D35-5C42-9698-E67C4B6771B5}"/>
              </a:ext>
            </a:extLst>
          </p:cNvPr>
          <p:cNvSpPr/>
          <p:nvPr/>
        </p:nvSpPr>
        <p:spPr>
          <a:xfrm>
            <a:off x="854564" y="5487133"/>
            <a:ext cx="436738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688D829D-FB05-CC42-BA5B-718F25467922}"/>
              </a:ext>
            </a:extLst>
          </p:cNvPr>
          <p:cNvSpPr/>
          <p:nvPr/>
        </p:nvSpPr>
        <p:spPr>
          <a:xfrm flipV="1">
            <a:off x="854565" y="2034307"/>
            <a:ext cx="0" cy="3452825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0E0BE4D9-CF99-384A-AE25-095539CD8850}"/>
              </a:ext>
            </a:extLst>
          </p:cNvPr>
          <p:cNvSpPr/>
          <p:nvPr/>
        </p:nvSpPr>
        <p:spPr>
          <a:xfrm flipV="1">
            <a:off x="1182624" y="1560552"/>
            <a:ext cx="0" cy="1102623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CF53D6C0-35BE-E047-8183-F26F424DAE66}"/>
              </a:ext>
            </a:extLst>
          </p:cNvPr>
          <p:cNvSpPr/>
          <p:nvPr/>
        </p:nvSpPr>
        <p:spPr>
          <a:xfrm>
            <a:off x="854564" y="2046500"/>
            <a:ext cx="340252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" name="Аспект “Логирование выполнения метода”">
            <a:extLst>
              <a:ext uri="{FF2B5EF4-FFF2-40B4-BE49-F238E27FC236}">
                <a16:creationId xmlns:a16="http://schemas.microsoft.com/office/drawing/2014/main" id="{861845C2-2C00-E54C-92C8-A190EA8F2E92}"/>
              </a:ext>
            </a:extLst>
          </p:cNvPr>
          <p:cNvSpPr/>
          <p:nvPr/>
        </p:nvSpPr>
        <p:spPr>
          <a:xfrm>
            <a:off x="1306415" y="4244625"/>
            <a:ext cx="2534065" cy="894687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Аспект</a:t>
            </a:r>
            <a:r>
              <a:rPr sz="2000" dirty="0">
                <a:latin typeface="+mj-lt"/>
              </a:rPr>
              <a:t> “</a:t>
            </a:r>
            <a:r>
              <a:rPr sz="2000" dirty="0" err="1">
                <a:latin typeface="+mj-lt"/>
              </a:rPr>
              <a:t>Логирование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выполнения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метода</a:t>
            </a:r>
            <a:r>
              <a:rPr sz="2000" dirty="0">
                <a:latin typeface="+mj-lt"/>
              </a:rPr>
              <a:t>”</a:t>
            </a:r>
          </a:p>
        </p:txBody>
      </p:sp>
      <p:sp>
        <p:nvSpPr>
          <p:cNvPr id="21" name="Совет: записать в лог информацию о начале и завершении метода">
            <a:extLst>
              <a:ext uri="{FF2B5EF4-FFF2-40B4-BE49-F238E27FC236}">
                <a16:creationId xmlns:a16="http://schemas.microsoft.com/office/drawing/2014/main" id="{C6A6FFA5-7BF4-7A45-BF01-7FA6C8C862B1}"/>
              </a:ext>
            </a:extLst>
          </p:cNvPr>
          <p:cNvSpPr/>
          <p:nvPr/>
        </p:nvSpPr>
        <p:spPr>
          <a:xfrm>
            <a:off x="1306416" y="5126613"/>
            <a:ext cx="2534064" cy="1270000"/>
          </a:xfrm>
          <a:prstGeom prst="rect">
            <a:avLst/>
          </a:prstGeom>
          <a:solidFill>
            <a:srgbClr val="293B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dirty="0" err="1">
                <a:latin typeface="+mj-lt"/>
                <a:ea typeface="Helvetica Neue"/>
                <a:cs typeface="Helvetica Neue"/>
                <a:sym typeface="Helvetica Neue"/>
              </a:rPr>
              <a:t>Совет</a:t>
            </a:r>
            <a:r>
              <a:rPr b="1" dirty="0">
                <a:latin typeface="+mj-lt"/>
                <a:ea typeface="Helvetica Neue"/>
                <a:cs typeface="Helvetica Neue"/>
                <a:sym typeface="Helvetica Neue"/>
              </a:rPr>
              <a:t>: </a:t>
            </a:r>
            <a:r>
              <a:rPr b="1" dirty="0" err="1">
                <a:latin typeface="+mj-lt"/>
                <a:ea typeface="Helvetica Neue"/>
                <a:cs typeface="Helvetica Neue"/>
                <a:sym typeface="Helvetica Neue"/>
              </a:rPr>
              <a:t>з</a:t>
            </a:r>
            <a:r>
              <a:rPr dirty="0" err="1">
                <a:latin typeface="+mj-lt"/>
              </a:rPr>
              <a:t>аписать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в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лог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информацию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о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начале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завершении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метода</a:t>
            </a:r>
            <a:endParaRPr dirty="0">
              <a:latin typeface="+mj-lt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D54A78E7-86B7-E04E-8F61-185BF88865AB}"/>
              </a:ext>
            </a:extLst>
          </p:cNvPr>
          <p:cNvSpPr/>
          <p:nvPr/>
        </p:nvSpPr>
        <p:spPr>
          <a:xfrm>
            <a:off x="1174291" y="2687560"/>
            <a:ext cx="410054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" name="Аспект “Логирование выполнения метода”">
            <a:extLst>
              <a:ext uri="{FF2B5EF4-FFF2-40B4-BE49-F238E27FC236}">
                <a16:creationId xmlns:a16="http://schemas.microsoft.com/office/drawing/2014/main" id="{78E18DB4-8154-1E45-8D96-2EB744CF0595}"/>
              </a:ext>
            </a:extLst>
          </p:cNvPr>
          <p:cNvSpPr/>
          <p:nvPr/>
        </p:nvSpPr>
        <p:spPr>
          <a:xfrm>
            <a:off x="4292328" y="4244625"/>
            <a:ext cx="2534065" cy="894687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sz="2000" dirty="0" err="1">
                <a:latin typeface="+mj-lt"/>
              </a:rPr>
              <a:t>Аспект</a:t>
            </a:r>
            <a:r>
              <a:rPr sz="2000" dirty="0">
                <a:latin typeface="+mj-lt"/>
              </a:rPr>
              <a:t> “</a:t>
            </a:r>
            <a:r>
              <a:rPr lang="ru-RU" sz="2000" dirty="0" err="1">
                <a:latin typeface="+mj-lt"/>
              </a:rPr>
              <a:t>Валидация</a:t>
            </a:r>
            <a:r>
              <a:rPr sz="2000" dirty="0">
                <a:latin typeface="+mj-lt"/>
              </a:rPr>
              <a:t>”</a:t>
            </a:r>
          </a:p>
        </p:txBody>
      </p:sp>
      <p:sp>
        <p:nvSpPr>
          <p:cNvPr id="26" name="Совет: записать в лог информацию о начале и завершении метода">
            <a:extLst>
              <a:ext uri="{FF2B5EF4-FFF2-40B4-BE49-F238E27FC236}">
                <a16:creationId xmlns:a16="http://schemas.microsoft.com/office/drawing/2014/main" id="{71BDF29B-0DA3-F141-B2E8-6733374D7E07}"/>
              </a:ext>
            </a:extLst>
          </p:cNvPr>
          <p:cNvSpPr/>
          <p:nvPr/>
        </p:nvSpPr>
        <p:spPr>
          <a:xfrm>
            <a:off x="4292329" y="5126613"/>
            <a:ext cx="2534064" cy="1270000"/>
          </a:xfrm>
          <a:prstGeom prst="rect">
            <a:avLst/>
          </a:prstGeom>
          <a:solidFill>
            <a:srgbClr val="293B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b="1" dirty="0">
                <a:latin typeface="+mj-lt"/>
                <a:ea typeface="Helvetica Neue"/>
                <a:cs typeface="Helvetica Neue"/>
                <a:sym typeface="Helvetica Neue"/>
              </a:rPr>
              <a:t>Совет</a:t>
            </a:r>
            <a:r>
              <a:rPr lang="ru-RU" dirty="0">
                <a:latin typeface="+mj-lt"/>
                <a:ea typeface="Helvetica Neue"/>
                <a:cs typeface="Helvetica Neue"/>
                <a:sym typeface="Helvetica Neue"/>
              </a:rPr>
              <a:t>:</a:t>
            </a:r>
            <a:r>
              <a:rPr lang="ru-RU" b="1" dirty="0"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ru-RU" dirty="0">
                <a:latin typeface="+mj-lt"/>
                <a:ea typeface="Helvetica Neue"/>
                <a:cs typeface="Helvetica Neue"/>
                <a:sym typeface="Helvetica Neue"/>
              </a:rPr>
              <a:t>п</a:t>
            </a:r>
            <a:r>
              <a:rPr lang="ru-RU" dirty="0">
                <a:latin typeface="+mj-lt"/>
              </a:rPr>
              <a:t>роверить входные параметры метода на корректность</a:t>
            </a: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6A757B4C-7B1F-E54A-BECC-8D4C2E0A2D37}"/>
              </a:ext>
            </a:extLst>
          </p:cNvPr>
          <p:cNvSpPr/>
          <p:nvPr/>
        </p:nvSpPr>
        <p:spPr>
          <a:xfrm flipV="1">
            <a:off x="5542389" y="1365504"/>
            <a:ext cx="0" cy="287912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" name="Square">
            <a:extLst>
              <a:ext uri="{FF2B5EF4-FFF2-40B4-BE49-F238E27FC236}">
                <a16:creationId xmlns:a16="http://schemas.microsoft.com/office/drawing/2014/main" id="{C5B2FF0B-1EB1-A340-977E-4534E15F985D}"/>
              </a:ext>
            </a:extLst>
          </p:cNvPr>
          <p:cNvSpPr/>
          <p:nvPr/>
        </p:nvSpPr>
        <p:spPr>
          <a:xfrm>
            <a:off x="5459743" y="1310472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" name="Аспект “Логирование выполнения метода”">
            <a:extLst>
              <a:ext uri="{FF2B5EF4-FFF2-40B4-BE49-F238E27FC236}">
                <a16:creationId xmlns:a16="http://schemas.microsoft.com/office/drawing/2014/main" id="{7548A4F0-7656-6C4B-A181-E7904256D709}"/>
              </a:ext>
            </a:extLst>
          </p:cNvPr>
          <p:cNvSpPr/>
          <p:nvPr/>
        </p:nvSpPr>
        <p:spPr>
          <a:xfrm>
            <a:off x="7278241" y="4244625"/>
            <a:ext cx="2534065" cy="894687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lang="ru-RU" sz="2000" dirty="0">
                <a:latin typeface="+mj-lt"/>
              </a:rPr>
              <a:t>Аспект “Обработка исключений”</a:t>
            </a:r>
          </a:p>
        </p:txBody>
      </p:sp>
      <p:sp>
        <p:nvSpPr>
          <p:cNvPr id="24" name="Совет: записать в лог информацию о начале и завершении метода">
            <a:extLst>
              <a:ext uri="{FF2B5EF4-FFF2-40B4-BE49-F238E27FC236}">
                <a16:creationId xmlns:a16="http://schemas.microsoft.com/office/drawing/2014/main" id="{96E21958-9827-FE4F-9BB0-B7418AF643B9}"/>
              </a:ext>
            </a:extLst>
          </p:cNvPr>
          <p:cNvSpPr/>
          <p:nvPr/>
        </p:nvSpPr>
        <p:spPr>
          <a:xfrm>
            <a:off x="7278242" y="5126613"/>
            <a:ext cx="2534064" cy="1270000"/>
          </a:xfrm>
          <a:prstGeom prst="rect">
            <a:avLst/>
          </a:prstGeom>
          <a:solidFill>
            <a:srgbClr val="293B6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b="1" dirty="0">
                <a:latin typeface="+mj-lt"/>
                <a:ea typeface="Helvetica Neue"/>
                <a:cs typeface="Helvetica Neue"/>
                <a:sym typeface="Helvetica Neue"/>
              </a:rPr>
              <a:t>Совет: обернуть исключение в новый тип и  </a:t>
            </a:r>
            <a:r>
              <a:rPr lang="ru-RU" b="1" dirty="0" err="1">
                <a:latin typeface="+mj-lt"/>
                <a:ea typeface="Helvetica Neue"/>
                <a:cs typeface="Helvetica Neue"/>
                <a:sym typeface="Helvetica Neue"/>
              </a:rPr>
              <a:t>залогировать</a:t>
            </a:r>
            <a:r>
              <a:rPr lang="ru-RU" b="1" dirty="0">
                <a:latin typeface="+mj-lt"/>
                <a:ea typeface="Helvetica Neue"/>
                <a:cs typeface="Helvetica Neue"/>
                <a:sym typeface="Helvetica Neue"/>
              </a:rPr>
              <a:t> его</a:t>
            </a:r>
            <a:endParaRPr dirty="0">
              <a:latin typeface="+mj-lt"/>
            </a:endParaRPr>
          </a:p>
        </p:txBody>
      </p:sp>
      <p:sp>
        <p:nvSpPr>
          <p:cNvPr id="29" name="Line">
            <a:extLst>
              <a:ext uri="{FF2B5EF4-FFF2-40B4-BE49-F238E27FC236}">
                <a16:creationId xmlns:a16="http://schemas.microsoft.com/office/drawing/2014/main" id="{BC4025E5-95C6-574A-84F1-B89207102295}"/>
              </a:ext>
            </a:extLst>
          </p:cNvPr>
          <p:cNvSpPr/>
          <p:nvPr/>
        </p:nvSpPr>
        <p:spPr>
          <a:xfrm flipV="1">
            <a:off x="8547717" y="2618446"/>
            <a:ext cx="0" cy="1745995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" name="Square">
            <a:extLst>
              <a:ext uri="{FF2B5EF4-FFF2-40B4-BE49-F238E27FC236}">
                <a16:creationId xmlns:a16="http://schemas.microsoft.com/office/drawing/2014/main" id="{A76B1B20-85CB-0F43-B2D6-5BBFA6513F14}"/>
              </a:ext>
            </a:extLst>
          </p:cNvPr>
          <p:cNvSpPr/>
          <p:nvPr/>
        </p:nvSpPr>
        <p:spPr>
          <a:xfrm>
            <a:off x="6078069" y="2531022"/>
            <a:ext cx="174849" cy="174849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1" name="Line">
            <a:extLst>
              <a:ext uri="{FF2B5EF4-FFF2-40B4-BE49-F238E27FC236}">
                <a16:creationId xmlns:a16="http://schemas.microsoft.com/office/drawing/2014/main" id="{BFA58CB6-8EB6-DD47-AF1B-1B0A5CD1347B}"/>
              </a:ext>
            </a:extLst>
          </p:cNvPr>
          <p:cNvSpPr/>
          <p:nvPr/>
        </p:nvSpPr>
        <p:spPr>
          <a:xfrm>
            <a:off x="6252917" y="2618446"/>
            <a:ext cx="2292356" cy="0"/>
          </a:xfrm>
          <a:prstGeom prst="line">
            <a:avLst/>
          </a:prstGeom>
          <a:ln w="38100">
            <a:solidFill>
              <a:srgbClr val="903B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D2E6B-3183-0A40-972E-8EB3D14C1B1A}"/>
              </a:ext>
            </a:extLst>
          </p:cNvPr>
          <p:cNvSpPr txBox="1"/>
          <p:nvPr/>
        </p:nvSpPr>
        <p:spPr>
          <a:xfrm>
            <a:off x="5947992" y="2742537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OnException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14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>
            <a:cxnSpLocks/>
            <a:stCxn id="16" idx="4"/>
            <a:endCxn id="18" idx="4"/>
          </p:cNvCxnSpPr>
          <p:nvPr/>
        </p:nvCxnSpPr>
        <p:spPr>
          <a:xfrm>
            <a:off x="2460189" y="2447097"/>
            <a:ext cx="13120" cy="2451418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dirty="0"/>
              <a:t>Зачем мне это ваше АОП?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2288631" y="2103983"/>
            <a:ext cx="343116" cy="343114"/>
          </a:xfrm>
          <a:prstGeom prst="ellipse">
            <a:avLst/>
          </a:prstGeom>
          <a:solidFill>
            <a:srgbClr val="001A6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7" name="Oval 16"/>
          <p:cNvSpPr/>
          <p:nvPr/>
        </p:nvSpPr>
        <p:spPr>
          <a:xfrm>
            <a:off x="2301751" y="3293157"/>
            <a:ext cx="343116" cy="343114"/>
          </a:xfrm>
          <a:prstGeom prst="ellipse">
            <a:avLst/>
          </a:prstGeom>
          <a:solidFill>
            <a:srgbClr val="001A6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8" name="Oval 17"/>
          <p:cNvSpPr/>
          <p:nvPr/>
        </p:nvSpPr>
        <p:spPr>
          <a:xfrm>
            <a:off x="2301751" y="4555401"/>
            <a:ext cx="343116" cy="343114"/>
          </a:xfrm>
          <a:prstGeom prst="ellipse">
            <a:avLst/>
          </a:prstGeom>
          <a:solidFill>
            <a:srgbClr val="001A6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00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8125" y="1902853"/>
            <a:ext cx="3245556" cy="806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000" dirty="0"/>
              <a:t>Улучшение читаемости и </a:t>
            </a:r>
            <a:r>
              <a:rPr lang="ru-RU" sz="2000" dirty="0" err="1"/>
              <a:t>поддерживаемости</a:t>
            </a:r>
            <a:r>
              <a:rPr lang="ru-RU" sz="2000" dirty="0"/>
              <a:t> кода</a:t>
            </a:r>
          </a:p>
        </p:txBody>
      </p:sp>
      <p:sp>
        <p:nvSpPr>
          <p:cNvPr id="26" name="Номер слайда 5">
            <a:extLst>
              <a:ext uri="{FF2B5EF4-FFF2-40B4-BE49-F238E27FC236}">
                <a16:creationId xmlns:a16="http://schemas.microsoft.com/office/drawing/2014/main" id="{0AE30B38-AB32-47B2-A8C7-788A44EF543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3</a:t>
            </a:fld>
            <a:endParaRPr lang="ru-RU"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DBFF03-75B2-4A7C-BE78-41A9F6A9DDC8}"/>
              </a:ext>
            </a:extLst>
          </p:cNvPr>
          <p:cNvSpPr txBox="1"/>
          <p:nvPr/>
        </p:nvSpPr>
        <p:spPr>
          <a:xfrm>
            <a:off x="2938125" y="4220201"/>
            <a:ext cx="3784167" cy="806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000" dirty="0"/>
              <a:t>Добавление функциональности без изменения модулей</a:t>
            </a:r>
            <a:endParaRPr lang="en-US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65C51B-A2E4-44F9-B638-710CEA173BBE}"/>
              </a:ext>
            </a:extLst>
          </p:cNvPr>
          <p:cNvSpPr txBox="1"/>
          <p:nvPr/>
        </p:nvSpPr>
        <p:spPr>
          <a:xfrm>
            <a:off x="2941948" y="3061527"/>
            <a:ext cx="3154052" cy="8063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000" dirty="0"/>
              <a:t>Эффективное решение задач декомпозиции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4472CA5-C255-43F1-92EF-2C4A7B10A076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823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Определение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30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>
            <a:extLst>
              <a:ext uri="{FF2B5EF4-FFF2-40B4-BE49-F238E27FC236}">
                <a16:creationId xmlns:a16="http://schemas.microsoft.com/office/drawing/2014/main" id="{83B36EE5-7BB4-BC4F-963F-22708D3D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2353"/>
            <a:ext cx="7834647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ru-RU" sz="2000" dirty="0">
                <a:cs typeface="Calibri"/>
              </a:rPr>
              <a:t>это некоторый способ, с помощью которого можно применить аспекты в точках прикрепления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FB826-247C-4F48-AA29-CDAC59297E64}"/>
              </a:ext>
            </a:extLst>
          </p:cNvPr>
          <p:cNvSpPr txBox="1"/>
          <p:nvPr/>
        </p:nvSpPr>
        <p:spPr>
          <a:xfrm>
            <a:off x="838200" y="1690688"/>
            <a:ext cx="69905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400" b="1" dirty="0">
                <a:solidFill>
                  <a:srgbClr val="001A65"/>
                </a:solidFill>
              </a:rPr>
              <a:t>Связывание</a:t>
            </a:r>
            <a:endParaRPr lang="en-US" sz="2400" b="1" dirty="0">
              <a:solidFill>
                <a:srgbClr val="001A65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6130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Определение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31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>
            <a:extLst>
              <a:ext uri="{FF2B5EF4-FFF2-40B4-BE49-F238E27FC236}">
                <a16:creationId xmlns:a16="http://schemas.microsoft.com/office/drawing/2014/main" id="{83B36EE5-7BB4-BC4F-963F-22708D3D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52353"/>
            <a:ext cx="7834647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ru-RU" sz="2000" dirty="0">
                <a:cs typeface="Calibri"/>
              </a:rPr>
              <a:t>это некоторый способ, с помощью которого можно применить аспекты в точках прикрепления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FB826-247C-4F48-AA29-CDAC59297E64}"/>
              </a:ext>
            </a:extLst>
          </p:cNvPr>
          <p:cNvSpPr txBox="1"/>
          <p:nvPr/>
        </p:nvSpPr>
        <p:spPr>
          <a:xfrm>
            <a:off x="838199" y="1690688"/>
            <a:ext cx="69905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400" b="1" dirty="0">
                <a:solidFill>
                  <a:srgbClr val="001A65"/>
                </a:solidFill>
              </a:rPr>
              <a:t>Связывание</a:t>
            </a:r>
            <a:endParaRPr lang="en-US" sz="2400" b="1" dirty="0">
              <a:solidFill>
                <a:srgbClr val="001A65"/>
              </a:solidFill>
              <a:cs typeface="Calibri"/>
            </a:endParaRPr>
          </a:p>
        </p:txBody>
      </p:sp>
      <p:sp>
        <p:nvSpPr>
          <p:cNvPr id="8" name="Статическое…">
            <a:extLst>
              <a:ext uri="{FF2B5EF4-FFF2-40B4-BE49-F238E27FC236}">
                <a16:creationId xmlns:a16="http://schemas.microsoft.com/office/drawing/2014/main" id="{AC117625-6249-4C4D-A78A-AD41A0EF7262}"/>
              </a:ext>
            </a:extLst>
          </p:cNvPr>
          <p:cNvSpPr/>
          <p:nvPr/>
        </p:nvSpPr>
        <p:spPr>
          <a:xfrm>
            <a:off x="899159" y="3241789"/>
            <a:ext cx="4780212" cy="781729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Статическое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(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перед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запуском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программы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)</a:t>
            </a:r>
          </a:p>
        </p:txBody>
      </p:sp>
      <p:sp>
        <p:nvSpPr>
          <p:cNvPr id="9" name="Динамическое  (во время выполнения)">
            <a:extLst>
              <a:ext uri="{FF2B5EF4-FFF2-40B4-BE49-F238E27FC236}">
                <a16:creationId xmlns:a16="http://schemas.microsoft.com/office/drawing/2014/main" id="{B2C570A2-E348-CB4C-8EE8-BA6CDBE155CD}"/>
              </a:ext>
            </a:extLst>
          </p:cNvPr>
          <p:cNvSpPr/>
          <p:nvPr/>
        </p:nvSpPr>
        <p:spPr>
          <a:xfrm>
            <a:off x="5731933" y="3241789"/>
            <a:ext cx="4780212" cy="781729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Динамическое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b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(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во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время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выполнения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4482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Определение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32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>
            <a:extLst>
              <a:ext uri="{FF2B5EF4-FFF2-40B4-BE49-F238E27FC236}">
                <a16:creationId xmlns:a16="http://schemas.microsoft.com/office/drawing/2014/main" id="{83B36EE5-7BB4-BC4F-963F-22708D3D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52353"/>
            <a:ext cx="7834647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ru-RU" sz="2000" dirty="0">
                <a:cs typeface="Calibri"/>
              </a:rPr>
              <a:t>это некоторый способ, с помощью которого можно применить аспекты в точках прикрепления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FB826-247C-4F48-AA29-CDAC59297E64}"/>
              </a:ext>
            </a:extLst>
          </p:cNvPr>
          <p:cNvSpPr txBox="1"/>
          <p:nvPr/>
        </p:nvSpPr>
        <p:spPr>
          <a:xfrm>
            <a:off x="838199" y="1690688"/>
            <a:ext cx="69905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400" b="1" dirty="0">
                <a:solidFill>
                  <a:srgbClr val="001A65"/>
                </a:solidFill>
              </a:rPr>
              <a:t>Связывание</a:t>
            </a:r>
            <a:endParaRPr lang="en-US" sz="2400" b="1" dirty="0">
              <a:solidFill>
                <a:srgbClr val="001A65"/>
              </a:solidFill>
              <a:cs typeface="Calibri"/>
            </a:endParaRPr>
          </a:p>
        </p:txBody>
      </p:sp>
      <p:sp>
        <p:nvSpPr>
          <p:cNvPr id="8" name="Статическое…">
            <a:extLst>
              <a:ext uri="{FF2B5EF4-FFF2-40B4-BE49-F238E27FC236}">
                <a16:creationId xmlns:a16="http://schemas.microsoft.com/office/drawing/2014/main" id="{AC117625-6249-4C4D-A78A-AD41A0EF7262}"/>
              </a:ext>
            </a:extLst>
          </p:cNvPr>
          <p:cNvSpPr/>
          <p:nvPr/>
        </p:nvSpPr>
        <p:spPr>
          <a:xfrm>
            <a:off x="899159" y="3241789"/>
            <a:ext cx="4780212" cy="781729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Статическое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(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перед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запуском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программы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)</a:t>
            </a:r>
          </a:p>
        </p:txBody>
      </p:sp>
      <p:sp>
        <p:nvSpPr>
          <p:cNvPr id="9" name="Динамическое  (во время выполнения)">
            <a:extLst>
              <a:ext uri="{FF2B5EF4-FFF2-40B4-BE49-F238E27FC236}">
                <a16:creationId xmlns:a16="http://schemas.microsoft.com/office/drawing/2014/main" id="{B2C570A2-E348-CB4C-8EE8-BA6CDBE155CD}"/>
              </a:ext>
            </a:extLst>
          </p:cNvPr>
          <p:cNvSpPr/>
          <p:nvPr/>
        </p:nvSpPr>
        <p:spPr>
          <a:xfrm>
            <a:off x="5731933" y="3241789"/>
            <a:ext cx="4780212" cy="781729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Динамическое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b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</a:b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(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во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время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 </a:t>
            </a:r>
            <a:r>
              <a:rPr sz="1900"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выполнения</a:t>
            </a:r>
            <a:r>
              <a:rPr sz="1900" b="1" dirty="0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)</a:t>
            </a:r>
          </a:p>
        </p:txBody>
      </p:sp>
      <p:sp>
        <p:nvSpPr>
          <p:cNvPr id="11" name="Переписывание исходного кода">
            <a:extLst>
              <a:ext uri="{FF2B5EF4-FFF2-40B4-BE49-F238E27FC236}">
                <a16:creationId xmlns:a16="http://schemas.microsoft.com/office/drawing/2014/main" id="{B99FB321-A217-B340-93E6-5B9B8DFF539B}"/>
              </a:ext>
            </a:extLst>
          </p:cNvPr>
          <p:cNvSpPr/>
          <p:nvPr/>
        </p:nvSpPr>
        <p:spPr>
          <a:xfrm>
            <a:off x="899159" y="4074269"/>
            <a:ext cx="2377447" cy="1262758"/>
          </a:xfrm>
          <a:prstGeom prst="rect">
            <a:avLst/>
          </a:prstGeom>
          <a:solidFill>
            <a:srgbClr val="751F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>
            <a:lvl1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>
                <a:latin typeface="+mj-lt"/>
              </a:rPr>
              <a:t>Переписывание исходного кода</a:t>
            </a:r>
          </a:p>
        </p:txBody>
      </p:sp>
      <p:sp>
        <p:nvSpPr>
          <p:cNvPr id="12" name="Переписывание IL кода">
            <a:extLst>
              <a:ext uri="{FF2B5EF4-FFF2-40B4-BE49-F238E27FC236}">
                <a16:creationId xmlns:a16="http://schemas.microsoft.com/office/drawing/2014/main" id="{923741F9-1B70-174E-933F-3FAEE4A2B2DB}"/>
              </a:ext>
            </a:extLst>
          </p:cNvPr>
          <p:cNvSpPr/>
          <p:nvPr/>
        </p:nvSpPr>
        <p:spPr>
          <a:xfrm>
            <a:off x="3337051" y="4074269"/>
            <a:ext cx="2342903" cy="1262758"/>
          </a:xfrm>
          <a:prstGeom prst="rect">
            <a:avLst/>
          </a:prstGeom>
          <a:solidFill>
            <a:srgbClr val="751F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>
            <a:lvl1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dirty="0" err="1">
                <a:latin typeface="+mj-lt"/>
              </a:rPr>
              <a:t>Переписывание</a:t>
            </a:r>
            <a:r>
              <a:rPr dirty="0">
                <a:latin typeface="+mj-lt"/>
              </a:rPr>
              <a:t> IL </a:t>
            </a:r>
            <a:r>
              <a:rPr dirty="0" err="1">
                <a:latin typeface="+mj-lt"/>
              </a:rPr>
              <a:t>кода</a:t>
            </a:r>
            <a:endParaRPr dirty="0">
              <a:latin typeface="+mj-lt"/>
            </a:endParaRPr>
          </a:p>
        </p:txBody>
      </p:sp>
      <p:sp>
        <p:nvSpPr>
          <p:cNvPr id="14" name="Проксирование">
            <a:extLst>
              <a:ext uri="{FF2B5EF4-FFF2-40B4-BE49-F238E27FC236}">
                <a16:creationId xmlns:a16="http://schemas.microsoft.com/office/drawing/2014/main" id="{5804A65F-376F-A04B-B464-E738F98641A0}"/>
              </a:ext>
            </a:extLst>
          </p:cNvPr>
          <p:cNvSpPr/>
          <p:nvPr/>
        </p:nvSpPr>
        <p:spPr>
          <a:xfrm>
            <a:off x="5740399" y="4074269"/>
            <a:ext cx="2342903" cy="1262758"/>
          </a:xfrm>
          <a:prstGeom prst="rect">
            <a:avLst/>
          </a:prstGeom>
          <a:solidFill>
            <a:srgbClr val="751F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>
            <a:lvl1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>
                <a:latin typeface="+mj-lt"/>
              </a:rPr>
              <a:t>Проксирование</a:t>
            </a:r>
          </a:p>
        </p:txBody>
      </p:sp>
      <p:sp>
        <p:nvSpPr>
          <p:cNvPr id="15" name="Внедрение в CLR">
            <a:extLst>
              <a:ext uri="{FF2B5EF4-FFF2-40B4-BE49-F238E27FC236}">
                <a16:creationId xmlns:a16="http://schemas.microsoft.com/office/drawing/2014/main" id="{F164C5EE-E4C4-B649-A6A5-C7CA57FC7613}"/>
              </a:ext>
            </a:extLst>
          </p:cNvPr>
          <p:cNvSpPr/>
          <p:nvPr/>
        </p:nvSpPr>
        <p:spPr>
          <a:xfrm>
            <a:off x="8143747" y="4074269"/>
            <a:ext cx="2365255" cy="1262758"/>
          </a:xfrm>
          <a:prstGeom prst="rect">
            <a:avLst/>
          </a:prstGeom>
          <a:solidFill>
            <a:srgbClr val="751F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0" tIns="254000" rIns="254000" bIns="254000" anchor="ctr"/>
          <a:lstStyle>
            <a:lvl1pPr>
              <a:defRPr sz="1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>
                <a:latin typeface="+mj-lt"/>
              </a:rPr>
              <a:t>Внедрение в CLR</a:t>
            </a:r>
          </a:p>
        </p:txBody>
      </p:sp>
    </p:spTree>
    <p:extLst>
      <p:ext uri="{BB962C8B-B14F-4D97-AF65-F5344CB8AC3E}">
        <p14:creationId xmlns:p14="http://schemas.microsoft.com/office/powerpoint/2010/main" val="1582842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1E969-E182-435D-80EF-BAC67F421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17762"/>
            <a:ext cx="12191999" cy="1508125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Реализация</a:t>
            </a:r>
            <a:br>
              <a:rPr lang="ru-RU" dirty="0"/>
            </a:br>
            <a:r>
              <a:rPr lang="ru-RU" sz="2800" dirty="0"/>
              <a:t>решение задач с помощью АОП</a:t>
            </a:r>
            <a:endParaRPr lang="ru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C72E8-1B24-4230-B455-5E81B11F67D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3F5EF-0486-48E6-9EAE-D75B25A1E6FA}"/>
              </a:ext>
            </a:extLst>
          </p:cNvPr>
          <p:cNvSpPr/>
          <p:nvPr/>
        </p:nvSpPr>
        <p:spPr>
          <a:xfrm>
            <a:off x="5581650" y="2302590"/>
            <a:ext cx="8763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3092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Задача – трассировка (</a:t>
            </a:r>
            <a:r>
              <a:rPr lang="en-US" sz="4000" dirty="0">
                <a:solidFill>
                  <a:schemeClr val="bg1"/>
                </a:solidFill>
              </a:rPr>
              <a:t>Before/After)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34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A1A397A-5989-0740-B26D-F33D9D0C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3916" y="1866725"/>
            <a:ext cx="7536734" cy="44896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7391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Динамическое связывание – обертка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35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5C90BD1-B69A-F641-8182-4F030278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581009"/>
            <a:ext cx="7997477" cy="488502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88092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Динамическое связывание – обертка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36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5C90BD1-B69A-F641-8182-4F030278B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581009"/>
            <a:ext cx="7997477" cy="488502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Решение невозможно переиспользовать, т.к. на каждый интерфейс нужен свой враппер">
            <a:extLst>
              <a:ext uri="{FF2B5EF4-FFF2-40B4-BE49-F238E27FC236}">
                <a16:creationId xmlns:a16="http://schemas.microsoft.com/office/drawing/2014/main" id="{F2350EAC-773E-F540-90AA-57956F957F1A}"/>
              </a:ext>
            </a:extLst>
          </p:cNvPr>
          <p:cNvSpPr txBox="1"/>
          <p:nvPr/>
        </p:nvSpPr>
        <p:spPr>
          <a:xfrm>
            <a:off x="6963918" y="4722486"/>
            <a:ext cx="4389882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6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000" dirty="0" err="1">
                <a:latin typeface="+mj-lt"/>
                <a:cs typeface="Courier New" panose="02070309020205020404" pitchFamily="49" charset="0"/>
              </a:rPr>
              <a:t>Решение</a:t>
            </a:r>
            <a:r>
              <a:rPr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+mj-lt"/>
                <a:cs typeface="Courier New" panose="02070309020205020404" pitchFamily="49" charset="0"/>
              </a:rPr>
              <a:t>невозможно</a:t>
            </a:r>
            <a:r>
              <a:rPr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+mj-lt"/>
                <a:cs typeface="Courier New" panose="02070309020205020404" pitchFamily="49" charset="0"/>
              </a:rPr>
              <a:t>переиспользовать</a:t>
            </a:r>
            <a:r>
              <a:rPr sz="2000" dirty="0">
                <a:latin typeface="+mj-lt"/>
                <a:cs typeface="Courier New" panose="02070309020205020404" pitchFamily="49" charset="0"/>
              </a:rPr>
              <a:t>, </a:t>
            </a:r>
            <a:r>
              <a:rPr sz="2000" dirty="0" err="1">
                <a:latin typeface="+mj-lt"/>
                <a:cs typeface="Courier New" panose="02070309020205020404" pitchFamily="49" charset="0"/>
              </a:rPr>
              <a:t>т.к</a:t>
            </a:r>
            <a:r>
              <a:rPr sz="2000" dirty="0">
                <a:latin typeface="+mj-lt"/>
                <a:cs typeface="Courier New" panose="02070309020205020404" pitchFamily="49" charset="0"/>
              </a:rPr>
              <a:t>. </a:t>
            </a:r>
            <a:r>
              <a:rPr sz="2000" dirty="0" err="1">
                <a:latin typeface="+mj-lt"/>
                <a:cs typeface="Courier New" panose="02070309020205020404" pitchFamily="49" charset="0"/>
              </a:rPr>
              <a:t>на</a:t>
            </a:r>
            <a:r>
              <a:rPr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+mj-lt"/>
                <a:cs typeface="Courier New" panose="02070309020205020404" pitchFamily="49" charset="0"/>
              </a:rPr>
              <a:t>каждый</a:t>
            </a:r>
            <a:r>
              <a:rPr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+mj-lt"/>
                <a:cs typeface="Courier New" panose="02070309020205020404" pitchFamily="49" charset="0"/>
              </a:rPr>
              <a:t>интерфейс</a:t>
            </a:r>
            <a:r>
              <a:rPr sz="2000" dirty="0">
                <a:latin typeface="+mj-lt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+mj-lt"/>
                <a:cs typeface="Courier New" panose="02070309020205020404" pitchFamily="49" charset="0"/>
              </a:rPr>
              <a:t>нуж</a:t>
            </a:r>
            <a:r>
              <a:rPr lang="ru-RU" sz="2000" dirty="0">
                <a:latin typeface="+mj-lt"/>
                <a:cs typeface="Courier New" panose="02070309020205020404" pitchFamily="49" charset="0"/>
              </a:rPr>
              <a:t>на своя обертка</a:t>
            </a:r>
            <a:endParaRPr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B10BBEAC-F59C-5B4A-84B3-3A2E5F11887E}"/>
              </a:ext>
            </a:extLst>
          </p:cNvPr>
          <p:cNvSpPr/>
          <p:nvPr/>
        </p:nvSpPr>
        <p:spPr>
          <a:xfrm>
            <a:off x="6665255" y="5024331"/>
            <a:ext cx="123690" cy="582654"/>
          </a:xfrm>
          <a:prstGeom prst="rect">
            <a:avLst/>
          </a:prstGeom>
          <a:solidFill>
            <a:srgbClr val="F855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22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Динамическое связывание – </a:t>
            </a:r>
            <a:r>
              <a:rPr lang="en-US" sz="4000" dirty="0"/>
              <a:t>v2</a:t>
            </a:r>
            <a:endParaRPr lang="ru-RU" sz="4000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37</a:t>
            </a:fld>
            <a:endParaRPr lang="ru-RU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quare">
            <a:extLst>
              <a:ext uri="{FF2B5EF4-FFF2-40B4-BE49-F238E27FC236}">
                <a16:creationId xmlns:a16="http://schemas.microsoft.com/office/drawing/2014/main" id="{0881F3C0-82BF-B44F-91FD-BC8032C2C3DC}"/>
              </a:ext>
            </a:extLst>
          </p:cNvPr>
          <p:cNvSpPr/>
          <p:nvPr/>
        </p:nvSpPr>
        <p:spPr>
          <a:xfrm>
            <a:off x="1654134" y="2036145"/>
            <a:ext cx="1100233" cy="110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001A65"/>
              </a:solidFill>
            </a:endParaRPr>
          </a:p>
        </p:txBody>
      </p:sp>
      <p:pic>
        <p:nvPicPr>
          <p:cNvPr id="27" name="Image" descr="Image">
            <a:extLst>
              <a:ext uri="{FF2B5EF4-FFF2-40B4-BE49-F238E27FC236}">
                <a16:creationId xmlns:a16="http://schemas.microsoft.com/office/drawing/2014/main" id="{EF62F57E-AA1B-844E-B5DC-EC6064F03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0148" y="2124352"/>
            <a:ext cx="966043" cy="966044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Castle Dynamic Proxy – позволяет создавать динамические прокси-обертки во время выполнения">
            <a:extLst>
              <a:ext uri="{FF2B5EF4-FFF2-40B4-BE49-F238E27FC236}">
                <a16:creationId xmlns:a16="http://schemas.microsoft.com/office/drawing/2014/main" id="{B103E616-923E-0647-97C4-808CDB497610}"/>
              </a:ext>
            </a:extLst>
          </p:cNvPr>
          <p:cNvSpPr txBox="1"/>
          <p:nvPr/>
        </p:nvSpPr>
        <p:spPr>
          <a:xfrm>
            <a:off x="3180822" y="2078619"/>
            <a:ext cx="63544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sz="2400" b="1" dirty="0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Castle Dynamic Proxy </a:t>
            </a:r>
            <a:r>
              <a:rPr sz="2400" dirty="0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–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позволяет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создавать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динамические</a:t>
            </a:r>
            <a:b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</a:b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прокси-обертки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во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время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выполнения</a:t>
            </a:r>
            <a:endParaRPr sz="2400" b="0" dirty="0">
              <a:solidFill>
                <a:srgbClr val="001A65"/>
              </a:solidFill>
              <a:latin typeface="+mj-lt"/>
              <a:ea typeface="Helvetica Neue Light"/>
              <a:cs typeface="Calibri" panose="020F0502020204030204" pitchFamily="34" charset="0"/>
              <a:sym typeface="Helvetica Neue Light"/>
            </a:endParaRPr>
          </a:p>
        </p:txBody>
      </p:sp>
      <p:sp>
        <p:nvSpPr>
          <p:cNvPr id="29" name="Square">
            <a:extLst>
              <a:ext uri="{FF2B5EF4-FFF2-40B4-BE49-F238E27FC236}">
                <a16:creationId xmlns:a16="http://schemas.microsoft.com/office/drawing/2014/main" id="{DF69409F-9606-404B-912F-786E367765D0}"/>
              </a:ext>
            </a:extLst>
          </p:cNvPr>
          <p:cNvSpPr/>
          <p:nvPr/>
        </p:nvSpPr>
        <p:spPr>
          <a:xfrm>
            <a:off x="1654134" y="3547649"/>
            <a:ext cx="1100233" cy="11002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solidFill>
                <a:srgbClr val="001A65"/>
              </a:solidFill>
            </a:endParaRPr>
          </a:p>
        </p:txBody>
      </p:sp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1A9D4F8D-8861-9B49-ABB0-E68733039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0148" y="3623663"/>
            <a:ext cx="966043" cy="966044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alProxy – механизм для создания динамических оберток в .Net Framework">
            <a:extLst>
              <a:ext uri="{FF2B5EF4-FFF2-40B4-BE49-F238E27FC236}">
                <a16:creationId xmlns:a16="http://schemas.microsoft.com/office/drawing/2014/main" id="{556F3DD4-144B-5448-8657-9C7DCF956612}"/>
              </a:ext>
            </a:extLst>
          </p:cNvPr>
          <p:cNvSpPr txBox="1"/>
          <p:nvPr/>
        </p:nvSpPr>
        <p:spPr>
          <a:xfrm>
            <a:off x="3180822" y="3748451"/>
            <a:ext cx="635443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sz="2400" b="1" dirty="0" err="1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RealProxy</a:t>
            </a:r>
            <a:r>
              <a:rPr sz="2400" dirty="0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 –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механизм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для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создания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динамических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оберток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в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.Net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Framework</a:t>
            </a:r>
          </a:p>
        </p:txBody>
      </p:sp>
      <p:sp>
        <p:nvSpPr>
          <p:cNvPr id="32" name="DispatchProxy – механизм для создания динамических оберток в .Net Core">
            <a:extLst>
              <a:ext uri="{FF2B5EF4-FFF2-40B4-BE49-F238E27FC236}">
                <a16:creationId xmlns:a16="http://schemas.microsoft.com/office/drawing/2014/main" id="{F2ED6EC4-2579-9B4E-9313-DCCBE6970A20}"/>
              </a:ext>
            </a:extLst>
          </p:cNvPr>
          <p:cNvSpPr txBox="1"/>
          <p:nvPr/>
        </p:nvSpPr>
        <p:spPr>
          <a:xfrm>
            <a:off x="3180822" y="5055850"/>
            <a:ext cx="635443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FFFFFF"/>
                </a:solidFill>
              </a:defRPr>
            </a:pPr>
            <a:r>
              <a:rPr sz="2400" b="1" dirty="0" err="1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DispatchProxy</a:t>
            </a:r>
            <a:r>
              <a:rPr sz="2400" b="1" dirty="0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sz="2400" dirty="0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–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механизм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для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создания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динамических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оберток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в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</a:t>
            </a:r>
            <a:r>
              <a:rPr sz="2400" b="0" dirty="0" err="1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.Net</a:t>
            </a:r>
            <a:r>
              <a:rPr sz="2400" b="0" dirty="0">
                <a:solidFill>
                  <a:srgbClr val="001A65"/>
                </a:solidFill>
                <a:latin typeface="+mj-lt"/>
                <a:ea typeface="Helvetica Neue Light"/>
                <a:cs typeface="Calibri" panose="020F0502020204030204" pitchFamily="34" charset="0"/>
                <a:sym typeface="Helvetica Neue Light"/>
              </a:rPr>
              <a:t> Core</a:t>
            </a:r>
          </a:p>
        </p:txBody>
      </p:sp>
      <p:pic>
        <p:nvPicPr>
          <p:cNvPr id="33" name="Image" descr="Image">
            <a:extLst>
              <a:ext uri="{FF2B5EF4-FFF2-40B4-BE49-F238E27FC236}">
                <a16:creationId xmlns:a16="http://schemas.microsoft.com/office/drawing/2014/main" id="{2C86B391-DEAA-CA4C-ACD6-5FF41F73F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rcRect l="10083" r="10083"/>
          <a:stretch>
            <a:fillRect/>
          </a:stretch>
        </p:blipFill>
        <p:spPr>
          <a:xfrm>
            <a:off x="1654039" y="5059153"/>
            <a:ext cx="1100328" cy="10337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8208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Общий принцип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38</a:t>
            </a:fld>
            <a:endParaRPr lang="ru-RU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Клиентское приложение">
            <a:extLst>
              <a:ext uri="{FF2B5EF4-FFF2-40B4-BE49-F238E27FC236}">
                <a16:creationId xmlns:a16="http://schemas.microsoft.com/office/drawing/2014/main" id="{053C2ACF-5FCA-954D-BDED-F87E3FA47692}"/>
              </a:ext>
            </a:extLst>
          </p:cNvPr>
          <p:cNvSpPr/>
          <p:nvPr/>
        </p:nvSpPr>
        <p:spPr>
          <a:xfrm>
            <a:off x="1329113" y="1750092"/>
            <a:ext cx="2251705" cy="974329"/>
          </a:xfrm>
          <a:prstGeom prst="rect">
            <a:avLst/>
          </a:prstGeom>
          <a:solidFill>
            <a:srgbClr val="4007A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Клиентское</a:t>
            </a:r>
            <a:r>
              <a:rPr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приложение</a:t>
            </a:r>
            <a:endParaRPr sz="20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Перехватчик вызовов">
            <a:extLst>
              <a:ext uri="{FF2B5EF4-FFF2-40B4-BE49-F238E27FC236}">
                <a16:creationId xmlns:a16="http://schemas.microsoft.com/office/drawing/2014/main" id="{B6278251-B4E6-7A4A-B024-DB4DB6832286}"/>
              </a:ext>
            </a:extLst>
          </p:cNvPr>
          <p:cNvSpPr/>
          <p:nvPr/>
        </p:nvSpPr>
        <p:spPr>
          <a:xfrm>
            <a:off x="1329113" y="3429000"/>
            <a:ext cx="2251705" cy="974329"/>
          </a:xfrm>
          <a:prstGeom prst="rect">
            <a:avLst/>
          </a:prstGeom>
          <a:solidFill>
            <a:srgbClr val="4007A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Перехватчик вызовов</a:t>
            </a: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BE1B96B0-36CD-6544-932C-26164EA24E7F}"/>
              </a:ext>
            </a:extLst>
          </p:cNvPr>
          <p:cNvSpPr/>
          <p:nvPr/>
        </p:nvSpPr>
        <p:spPr>
          <a:xfrm>
            <a:off x="4284866" y="3036856"/>
            <a:ext cx="3695312" cy="1688381"/>
          </a:xfrm>
          <a:prstGeom prst="rect">
            <a:avLst/>
          </a:prstGeom>
          <a:solidFill>
            <a:srgbClr val="4007A5"/>
          </a:solidFill>
          <a:ln w="12700">
            <a:miter lim="400000"/>
          </a:ln>
        </p:spPr>
        <p:txBody>
          <a:bodyPr lIns="50800" tIns="50800" rIns="50800" bIns="50800" anchor="b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0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" name="Целевой объект">
            <a:extLst>
              <a:ext uri="{FF2B5EF4-FFF2-40B4-BE49-F238E27FC236}">
                <a16:creationId xmlns:a16="http://schemas.microsoft.com/office/drawing/2014/main" id="{D864D0C2-32DB-7449-9A07-9E9F75621D8E}"/>
              </a:ext>
            </a:extLst>
          </p:cNvPr>
          <p:cNvSpPr/>
          <p:nvPr/>
        </p:nvSpPr>
        <p:spPr>
          <a:xfrm>
            <a:off x="8906723" y="3429000"/>
            <a:ext cx="2251705" cy="974329"/>
          </a:xfrm>
          <a:prstGeom prst="rect">
            <a:avLst/>
          </a:prstGeom>
          <a:solidFill>
            <a:srgbClr val="4007A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Целевой объект</a:t>
            </a:r>
          </a:p>
        </p:txBody>
      </p:sp>
      <p:sp>
        <p:nvSpPr>
          <p:cNvPr id="18" name="Обработчик">
            <a:extLst>
              <a:ext uri="{FF2B5EF4-FFF2-40B4-BE49-F238E27FC236}">
                <a16:creationId xmlns:a16="http://schemas.microsoft.com/office/drawing/2014/main" id="{FC456497-894D-B348-A6EF-5690A8EAB514}"/>
              </a:ext>
            </a:extLst>
          </p:cNvPr>
          <p:cNvSpPr/>
          <p:nvPr/>
        </p:nvSpPr>
        <p:spPr>
          <a:xfrm>
            <a:off x="4521708" y="3368890"/>
            <a:ext cx="1429685" cy="1094550"/>
          </a:xfrm>
          <a:prstGeom prst="rect">
            <a:avLst/>
          </a:prstGeom>
          <a:solidFill>
            <a:srgbClr val="9A43B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Обработчик</a:t>
            </a:r>
            <a:endParaRPr sz="20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366B36B8-35C8-854B-B161-EFD491162533}"/>
              </a:ext>
            </a:extLst>
          </p:cNvPr>
          <p:cNvSpPr/>
          <p:nvPr/>
        </p:nvSpPr>
        <p:spPr>
          <a:xfrm flipV="1">
            <a:off x="2774285" y="2724419"/>
            <a:ext cx="0" cy="704580"/>
          </a:xfrm>
          <a:prstGeom prst="line">
            <a:avLst/>
          </a:prstGeom>
          <a:ln w="25400">
            <a:solidFill>
              <a:srgbClr val="001A6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171D5B6F-E8B6-2341-8521-3B1B16E8CC0D}"/>
              </a:ext>
            </a:extLst>
          </p:cNvPr>
          <p:cNvSpPr/>
          <p:nvPr/>
        </p:nvSpPr>
        <p:spPr>
          <a:xfrm flipH="1">
            <a:off x="2070236" y="2724420"/>
            <a:ext cx="0" cy="704580"/>
          </a:xfrm>
          <a:prstGeom prst="line">
            <a:avLst/>
          </a:prstGeom>
          <a:ln w="25400">
            <a:solidFill>
              <a:srgbClr val="001A6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C2A9EF3A-07E9-EB46-AB62-A8D0CB32F321}"/>
              </a:ext>
            </a:extLst>
          </p:cNvPr>
          <p:cNvSpPr/>
          <p:nvPr/>
        </p:nvSpPr>
        <p:spPr>
          <a:xfrm>
            <a:off x="7720406" y="3763103"/>
            <a:ext cx="1163169" cy="0"/>
          </a:xfrm>
          <a:prstGeom prst="line">
            <a:avLst/>
          </a:prstGeom>
          <a:ln w="25400">
            <a:solidFill>
              <a:srgbClr val="001A6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3E981512-9868-1247-8CE4-F3B61B74320E}"/>
              </a:ext>
            </a:extLst>
          </p:cNvPr>
          <p:cNvSpPr/>
          <p:nvPr/>
        </p:nvSpPr>
        <p:spPr>
          <a:xfrm>
            <a:off x="3580818" y="3775124"/>
            <a:ext cx="940891" cy="0"/>
          </a:xfrm>
          <a:prstGeom prst="line">
            <a:avLst/>
          </a:prstGeom>
          <a:ln w="25400">
            <a:solidFill>
              <a:srgbClr val="001A6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3EE578A9-D204-914F-BEC5-28AF1942FFD5}"/>
              </a:ext>
            </a:extLst>
          </p:cNvPr>
          <p:cNvSpPr/>
          <p:nvPr/>
        </p:nvSpPr>
        <p:spPr>
          <a:xfrm flipH="1">
            <a:off x="3580818" y="4106339"/>
            <a:ext cx="940890" cy="0"/>
          </a:xfrm>
          <a:prstGeom prst="line">
            <a:avLst/>
          </a:prstGeom>
          <a:ln w="25400">
            <a:solidFill>
              <a:srgbClr val="001A6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91AE9E5E-8710-604B-99CB-D8028B33492E}"/>
              </a:ext>
            </a:extLst>
          </p:cNvPr>
          <p:cNvSpPr/>
          <p:nvPr/>
        </p:nvSpPr>
        <p:spPr>
          <a:xfrm flipH="1">
            <a:off x="7720406" y="4106339"/>
            <a:ext cx="1154199" cy="0"/>
          </a:xfrm>
          <a:prstGeom prst="line">
            <a:avLst/>
          </a:prstGeom>
          <a:ln w="25400">
            <a:solidFill>
              <a:srgbClr val="001A6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6" name="Пайплайн Вызова">
            <a:extLst>
              <a:ext uri="{FF2B5EF4-FFF2-40B4-BE49-F238E27FC236}">
                <a16:creationId xmlns:a16="http://schemas.microsoft.com/office/drawing/2014/main" id="{7E381513-6CD8-E644-B055-844560983BFE}"/>
              </a:ext>
            </a:extLst>
          </p:cNvPr>
          <p:cNvSpPr txBox="1"/>
          <p:nvPr/>
        </p:nvSpPr>
        <p:spPr>
          <a:xfrm>
            <a:off x="4622817" y="4795470"/>
            <a:ext cx="313515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ctr"/>
            <a:r>
              <a:rPr lang="ru-RU" sz="2000" dirty="0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Цепочка обработчиков</a:t>
            </a:r>
            <a:endParaRPr sz="2000" dirty="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7" name="Connection Line">
            <a:extLst>
              <a:ext uri="{FF2B5EF4-FFF2-40B4-BE49-F238E27FC236}">
                <a16:creationId xmlns:a16="http://schemas.microsoft.com/office/drawing/2014/main" id="{B0485DEB-45BA-8A4C-8F40-6BF3B1DE38D7}"/>
              </a:ext>
            </a:extLst>
          </p:cNvPr>
          <p:cNvSpPr/>
          <p:nvPr/>
        </p:nvSpPr>
        <p:spPr>
          <a:xfrm>
            <a:off x="8468690" y="2077600"/>
            <a:ext cx="206454" cy="16883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68" h="21600" extrusionOk="0">
                <a:moveTo>
                  <a:pt x="0" y="21600"/>
                </a:moveTo>
                <a:cubicBezTo>
                  <a:pt x="20289" y="15092"/>
                  <a:pt x="21600" y="7892"/>
                  <a:pt x="3932" y="0"/>
                </a:cubicBezTo>
              </a:path>
            </a:pathLst>
          </a:custGeom>
          <a:ln w="25400">
            <a:solidFill>
              <a:srgbClr val="001A65"/>
            </a:solidFill>
            <a:miter lim="400000"/>
          </a:ln>
        </p:spPr>
        <p:txBody>
          <a:bodyPr/>
          <a:lstStyle/>
          <a:p>
            <a:pPr algn="ctr"/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8" name="Connection Line">
            <a:extLst>
              <a:ext uri="{FF2B5EF4-FFF2-40B4-BE49-F238E27FC236}">
                <a16:creationId xmlns:a16="http://schemas.microsoft.com/office/drawing/2014/main" id="{AEC98BEF-C228-8F41-AC23-4D56622D36F6}"/>
              </a:ext>
            </a:extLst>
          </p:cNvPr>
          <p:cNvSpPr/>
          <p:nvPr/>
        </p:nvSpPr>
        <p:spPr>
          <a:xfrm>
            <a:off x="8468690" y="4103462"/>
            <a:ext cx="823979" cy="1134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0570" y="18458"/>
                  <a:pt x="3370" y="11258"/>
                  <a:pt x="0" y="0"/>
                </a:cubicBezTo>
              </a:path>
            </a:pathLst>
          </a:custGeom>
          <a:ln w="25400">
            <a:solidFill>
              <a:srgbClr val="001A65"/>
            </a:solidFill>
            <a:miter lim="400000"/>
          </a:ln>
        </p:spPr>
        <p:txBody>
          <a:bodyPr/>
          <a:lstStyle/>
          <a:p>
            <a:pPr algn="ctr"/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9" name="Вызов метода">
            <a:extLst>
              <a:ext uri="{FF2B5EF4-FFF2-40B4-BE49-F238E27FC236}">
                <a16:creationId xmlns:a16="http://schemas.microsoft.com/office/drawing/2014/main" id="{9338D105-CA1A-2F4A-AD47-EF400FF4AC86}"/>
              </a:ext>
            </a:extLst>
          </p:cNvPr>
          <p:cNvSpPr txBox="1"/>
          <p:nvPr/>
        </p:nvSpPr>
        <p:spPr>
          <a:xfrm>
            <a:off x="8359772" y="1722886"/>
            <a:ext cx="2251705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sz="2000" dirty="0" err="1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Вызов</a:t>
            </a:r>
            <a:r>
              <a:rPr sz="2000" dirty="0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метода</a:t>
            </a:r>
            <a:endParaRPr sz="2000" dirty="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0" name="Результат метода">
            <a:extLst>
              <a:ext uri="{FF2B5EF4-FFF2-40B4-BE49-F238E27FC236}">
                <a16:creationId xmlns:a16="http://schemas.microsoft.com/office/drawing/2014/main" id="{042BE746-28AD-E149-837F-5529AE125A0D}"/>
              </a:ext>
            </a:extLst>
          </p:cNvPr>
          <p:cNvSpPr txBox="1"/>
          <p:nvPr/>
        </p:nvSpPr>
        <p:spPr>
          <a:xfrm>
            <a:off x="9292669" y="5000654"/>
            <a:ext cx="246118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algn="ctr"/>
            <a:r>
              <a:rPr sz="2000" dirty="0" err="1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Результат</a:t>
            </a:r>
            <a:r>
              <a:rPr sz="2000" dirty="0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sz="2000" dirty="0" err="1">
                <a:solidFill>
                  <a:srgbClr val="001A65"/>
                </a:solidFill>
                <a:latin typeface="+mj-lt"/>
                <a:cs typeface="Calibri" panose="020F0502020204030204" pitchFamily="34" charset="0"/>
              </a:rPr>
              <a:t>метода</a:t>
            </a:r>
            <a:endParaRPr sz="2000" dirty="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2" name="Обработчик">
            <a:extLst>
              <a:ext uri="{FF2B5EF4-FFF2-40B4-BE49-F238E27FC236}">
                <a16:creationId xmlns:a16="http://schemas.microsoft.com/office/drawing/2014/main" id="{6B576E7B-D328-174F-8D2F-02EA486BD6B3}"/>
              </a:ext>
            </a:extLst>
          </p:cNvPr>
          <p:cNvSpPr/>
          <p:nvPr/>
        </p:nvSpPr>
        <p:spPr>
          <a:xfrm>
            <a:off x="6290721" y="3368888"/>
            <a:ext cx="1429685" cy="1094550"/>
          </a:xfrm>
          <a:prstGeom prst="rect">
            <a:avLst/>
          </a:prstGeom>
          <a:solidFill>
            <a:srgbClr val="9A43B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2000" dirty="0" err="1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Обработчик</a:t>
            </a:r>
            <a:endParaRPr sz="2000" dirty="0">
              <a:solidFill>
                <a:schemeClr val="bg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3" name="Line">
            <a:extLst>
              <a:ext uri="{FF2B5EF4-FFF2-40B4-BE49-F238E27FC236}">
                <a16:creationId xmlns:a16="http://schemas.microsoft.com/office/drawing/2014/main" id="{6F03E9FE-BFE1-F841-AA87-1316227DE297}"/>
              </a:ext>
            </a:extLst>
          </p:cNvPr>
          <p:cNvSpPr/>
          <p:nvPr/>
        </p:nvSpPr>
        <p:spPr>
          <a:xfrm flipH="1">
            <a:off x="5951393" y="4088923"/>
            <a:ext cx="339328" cy="0"/>
          </a:xfrm>
          <a:prstGeom prst="line">
            <a:avLst/>
          </a:prstGeom>
          <a:ln w="25400">
            <a:solidFill>
              <a:schemeClr val="bg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4" name="Line">
            <a:extLst>
              <a:ext uri="{FF2B5EF4-FFF2-40B4-BE49-F238E27FC236}">
                <a16:creationId xmlns:a16="http://schemas.microsoft.com/office/drawing/2014/main" id="{C2644CC9-39A0-834B-B0A9-36F21D3263C2}"/>
              </a:ext>
            </a:extLst>
          </p:cNvPr>
          <p:cNvSpPr/>
          <p:nvPr/>
        </p:nvSpPr>
        <p:spPr>
          <a:xfrm>
            <a:off x="5963586" y="3776824"/>
            <a:ext cx="339328" cy="0"/>
          </a:xfrm>
          <a:prstGeom prst="line">
            <a:avLst/>
          </a:prstGeom>
          <a:ln w="25400">
            <a:solidFill>
              <a:schemeClr val="bg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00">
              <a:solidFill>
                <a:srgbClr val="001A65"/>
              </a:solidFill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051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Castle Proxy – </a:t>
            </a:r>
            <a:r>
              <a:rPr lang="ru-RU" sz="4000" dirty="0">
                <a:solidFill>
                  <a:schemeClr val="bg1"/>
                </a:solidFill>
              </a:rPr>
              <a:t>создаем совет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39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1F8822E8-15AF-7042-A96B-90DF6D655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7905" y="2054093"/>
            <a:ext cx="9036190" cy="39388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343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41E969-E182-435D-80EF-BAC67F421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17762"/>
            <a:ext cx="12191999" cy="1508125"/>
          </a:xfrm>
        </p:spPr>
        <p:txBody>
          <a:bodyPr>
            <a:normAutofit/>
          </a:bodyPr>
          <a:lstStyle/>
          <a:p>
            <a:pPr algn="ctr"/>
            <a:r>
              <a:rPr lang="ru-RU"/>
              <a:t>Определения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AC72E8-1B24-4230-B455-5E81B11F67D3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3F5EF-0486-48E6-9EAE-D75B25A1E6FA}"/>
              </a:ext>
            </a:extLst>
          </p:cNvPr>
          <p:cNvSpPr/>
          <p:nvPr/>
        </p:nvSpPr>
        <p:spPr>
          <a:xfrm>
            <a:off x="5581650" y="2302590"/>
            <a:ext cx="876300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981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Castle Proxy – </a:t>
            </a:r>
            <a:r>
              <a:rPr lang="ru-RU" sz="4000" dirty="0">
                <a:solidFill>
                  <a:schemeClr val="bg1"/>
                </a:solidFill>
              </a:rPr>
              <a:t>создаем аспект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40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8F8704D-A2D0-7847-BBB5-CFE3371BD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7281" y="1895379"/>
            <a:ext cx="9417438" cy="42562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3910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Castle Proxy – </a:t>
            </a:r>
            <a:r>
              <a:rPr lang="ru-RU" sz="4000" dirty="0">
                <a:solidFill>
                  <a:schemeClr val="bg1"/>
                </a:solidFill>
              </a:rPr>
              <a:t>внедряем аспект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41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4CD779E-FDE1-2D49-8A8B-01D7D38F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451" y="2017802"/>
            <a:ext cx="9485098" cy="28223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36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Castle Proxy – </a:t>
            </a:r>
            <a:r>
              <a:rPr lang="ru-RU" sz="4000" dirty="0">
                <a:solidFill>
                  <a:schemeClr val="bg1"/>
                </a:solidFill>
              </a:rPr>
              <a:t>внедряем аспект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42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4CD779E-FDE1-2D49-8A8B-01D7D38F2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3451" y="2017802"/>
            <a:ext cx="9485098" cy="282239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Решение невозможно переиспользовать, т.к. на каждый интерфейс нужен свой враппер">
            <a:extLst>
              <a:ext uri="{FF2B5EF4-FFF2-40B4-BE49-F238E27FC236}">
                <a16:creationId xmlns:a16="http://schemas.microsoft.com/office/drawing/2014/main" id="{83293FE5-6723-B149-988F-38DD2F51565A}"/>
              </a:ext>
            </a:extLst>
          </p:cNvPr>
          <p:cNvSpPr txBox="1"/>
          <p:nvPr/>
        </p:nvSpPr>
        <p:spPr>
          <a:xfrm>
            <a:off x="3884295" y="4674127"/>
            <a:ext cx="461848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26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lang="ru-RU" sz="2000" dirty="0">
                <a:latin typeface="+mj-lt"/>
                <a:cs typeface="Courier New" panose="02070309020205020404" pitchFamily="49" charset="0"/>
              </a:rPr>
              <a:t>Нет нормальных точек прикрепления</a:t>
            </a:r>
            <a:br>
              <a:rPr lang="ru-RU" sz="2000" dirty="0">
                <a:latin typeface="+mj-lt"/>
                <a:cs typeface="Courier New" panose="02070309020205020404" pitchFamily="49" charset="0"/>
              </a:rPr>
            </a:br>
            <a:r>
              <a:rPr lang="ru-RU" sz="2000" dirty="0">
                <a:latin typeface="+mj-lt"/>
                <a:cs typeface="Courier New" panose="02070309020205020404" pitchFamily="49" charset="0"/>
              </a:rPr>
              <a:t>Неудобно применять и </a:t>
            </a:r>
            <a:r>
              <a:rPr lang="ru-RU" sz="2000" dirty="0" err="1">
                <a:latin typeface="+mj-lt"/>
                <a:cs typeface="Courier New" panose="02070309020205020404" pitchFamily="49" charset="0"/>
              </a:rPr>
              <a:t>переиспользовать</a:t>
            </a:r>
            <a:endParaRPr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8" name="Square">
            <a:extLst>
              <a:ext uri="{FF2B5EF4-FFF2-40B4-BE49-F238E27FC236}">
                <a16:creationId xmlns:a16="http://schemas.microsoft.com/office/drawing/2014/main" id="{32F85278-4EB3-4B42-8E91-9862D7B9D85C}"/>
              </a:ext>
            </a:extLst>
          </p:cNvPr>
          <p:cNvSpPr/>
          <p:nvPr/>
        </p:nvSpPr>
        <p:spPr>
          <a:xfrm>
            <a:off x="3634400" y="4741873"/>
            <a:ext cx="123690" cy="582654"/>
          </a:xfrm>
          <a:prstGeom prst="rect">
            <a:avLst/>
          </a:prstGeom>
          <a:solidFill>
            <a:srgbClr val="F8555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802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Динамическое связывание – </a:t>
            </a:r>
            <a:r>
              <a:rPr lang="en-US" sz="4000" dirty="0">
                <a:solidFill>
                  <a:schemeClr val="bg1"/>
                </a:solidFill>
              </a:rPr>
              <a:t>v3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+mj-lt"/>
              </a:rPr>
              <a:pPr/>
              <a:t>43</a:t>
            </a:fld>
            <a:endParaRPr lang="ru-RU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_-ramka.png" descr="I_-ramka.png">
            <a:extLst>
              <a:ext uri="{FF2B5EF4-FFF2-40B4-BE49-F238E27FC236}">
                <a16:creationId xmlns:a16="http://schemas.microsoft.com/office/drawing/2014/main" id="{7C716618-8A61-EF48-8CA5-048CCADEC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9251" y="2621027"/>
            <a:ext cx="2502629" cy="250262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vorySharp – позволяет создавать аспекты и применять их декларативным образом с помощью атрибутов">
            <a:extLst>
              <a:ext uri="{FF2B5EF4-FFF2-40B4-BE49-F238E27FC236}">
                <a16:creationId xmlns:a16="http://schemas.microsoft.com/office/drawing/2014/main" id="{53139088-7264-7F45-BFDF-82009D10D74D}"/>
              </a:ext>
            </a:extLst>
          </p:cNvPr>
          <p:cNvSpPr txBox="1"/>
          <p:nvPr/>
        </p:nvSpPr>
        <p:spPr>
          <a:xfrm>
            <a:off x="4428311" y="2013539"/>
            <a:ext cx="635443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FFFFFF"/>
                </a:solidFill>
              </a:defRPr>
            </a:pPr>
            <a:r>
              <a:rPr sz="2400" b="1" dirty="0" err="1">
                <a:latin typeface="+mj-lt"/>
              </a:rPr>
              <a:t>IvorySharp</a:t>
            </a:r>
            <a:r>
              <a:rPr sz="2400" dirty="0">
                <a:latin typeface="+mj-lt"/>
              </a:rPr>
              <a:t> –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позволяет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создавать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аспекты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и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применять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их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декларативным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образом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с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помощью</a:t>
            </a:r>
            <a:r>
              <a:rPr sz="2400" b="0" dirty="0">
                <a:latin typeface="+mj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sz="2400" b="0" dirty="0" err="1">
                <a:latin typeface="+mj-lt"/>
                <a:ea typeface="Helvetica Neue Light"/>
                <a:cs typeface="Helvetica Neue Light"/>
                <a:sym typeface="Helvetica Neue Light"/>
              </a:rPr>
              <a:t>атрибутов</a:t>
            </a:r>
            <a:endParaRPr sz="2400" b="0" dirty="0">
              <a:latin typeface="+mj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" name="NET Standard 2.0…">
            <a:extLst>
              <a:ext uri="{FF2B5EF4-FFF2-40B4-BE49-F238E27FC236}">
                <a16:creationId xmlns:a16="http://schemas.microsoft.com/office/drawing/2014/main" id="{9850372B-B63E-4944-A1FE-701200E368D5}"/>
              </a:ext>
            </a:extLst>
          </p:cNvPr>
          <p:cNvSpPr txBox="1"/>
          <p:nvPr/>
        </p:nvSpPr>
        <p:spPr>
          <a:xfrm>
            <a:off x="4944127" y="3345934"/>
            <a:ext cx="6354438" cy="2293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20000"/>
              </a:lnSpc>
              <a:buSzPct val="100000"/>
              <a:buChar char="•"/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>
                <a:latin typeface="+mj-lt"/>
              </a:rPr>
              <a:t>NET Standard 2.0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 err="1">
                <a:latin typeface="+mj-lt"/>
              </a:rPr>
              <a:t>Поддержка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асинхронных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методов</a:t>
            </a:r>
            <a:endParaRPr lang="ru-RU" sz="2000" dirty="0">
              <a:latin typeface="+mj-lt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 err="1">
                <a:latin typeface="+mj-lt"/>
              </a:rPr>
              <a:t>Внедрение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зависимостей</a:t>
            </a:r>
            <a:r>
              <a:rPr sz="2000" dirty="0">
                <a:latin typeface="+mj-lt"/>
              </a:rPr>
              <a:t> в </a:t>
            </a:r>
            <a:r>
              <a:rPr sz="2000" dirty="0" err="1">
                <a:latin typeface="+mj-lt"/>
              </a:rPr>
              <a:t>аспекты</a:t>
            </a:r>
            <a:endParaRPr sz="2000" dirty="0">
              <a:latin typeface="+mj-lt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 err="1">
                <a:latin typeface="+mj-lt"/>
              </a:rPr>
              <a:t>Декларативное</a:t>
            </a:r>
            <a:r>
              <a:rPr sz="2000" dirty="0">
                <a:latin typeface="+mj-lt"/>
              </a:rPr>
              <a:t> </a:t>
            </a:r>
            <a:r>
              <a:rPr sz="2000" dirty="0" err="1">
                <a:latin typeface="+mj-lt"/>
              </a:rPr>
              <a:t>применение</a:t>
            </a:r>
            <a:endParaRPr lang="ru-RU" sz="2000" dirty="0">
              <a:latin typeface="+mj-lt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lang="ru-RU" sz="2000" dirty="0">
                <a:latin typeface="+mj-lt"/>
              </a:rPr>
              <a:t>Гибкое управление ходом выполнения метода</a:t>
            </a:r>
            <a:endParaRPr sz="2000" dirty="0">
              <a:latin typeface="+mj-lt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2000" dirty="0" err="1">
                <a:latin typeface="+mj-lt"/>
              </a:rPr>
              <a:t>OpenSource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980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IvorySharp</a:t>
            </a:r>
            <a:r>
              <a:rPr lang="en-US" sz="4000" dirty="0">
                <a:solidFill>
                  <a:schemeClr val="bg1"/>
                </a:solidFill>
              </a:rPr>
              <a:t> – </a:t>
            </a:r>
            <a:r>
              <a:rPr lang="ru-RU" sz="4000" dirty="0">
                <a:solidFill>
                  <a:schemeClr val="bg1"/>
                </a:solidFill>
              </a:rPr>
              <a:t>создание аспекта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44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582A19B-835C-B94F-9293-6987C58C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670182"/>
            <a:ext cx="9029446" cy="46861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8597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IvorySharp</a:t>
            </a:r>
            <a:r>
              <a:rPr lang="en-US" sz="4000" dirty="0">
                <a:solidFill>
                  <a:schemeClr val="bg1"/>
                </a:solidFill>
              </a:rPr>
              <a:t> – </a:t>
            </a:r>
            <a:r>
              <a:rPr lang="ru-RU" sz="4000" dirty="0">
                <a:solidFill>
                  <a:schemeClr val="bg1"/>
                </a:solidFill>
              </a:rPr>
              <a:t>структура аспекта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45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43371F4-D18E-6345-845A-AFCAA9E81E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193"/>
            <a:extLst/>
          </a:blip>
          <a:srcRect t="12829"/>
          <a:stretch>
            <a:fillRect/>
          </a:stretch>
        </p:blipFill>
        <p:spPr>
          <a:xfrm>
            <a:off x="671513" y="2592963"/>
            <a:ext cx="8730234" cy="3949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C427036-FD75-4348-B5FB-2CD8D597D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b="87372"/>
          <a:stretch>
            <a:fillRect/>
          </a:stretch>
        </p:blipFill>
        <p:spPr>
          <a:xfrm>
            <a:off x="671513" y="1969928"/>
            <a:ext cx="8730234" cy="5721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Точка прикрепления аспекта.">
            <a:extLst>
              <a:ext uri="{FF2B5EF4-FFF2-40B4-BE49-F238E27FC236}">
                <a16:creationId xmlns:a16="http://schemas.microsoft.com/office/drawing/2014/main" id="{17176EA9-A3E4-B441-93C3-4A2FC133357A}"/>
              </a:ext>
            </a:extLst>
          </p:cNvPr>
          <p:cNvSpPr txBox="1"/>
          <p:nvPr/>
        </p:nvSpPr>
        <p:spPr>
          <a:xfrm>
            <a:off x="1254698" y="1790986"/>
            <a:ext cx="4951030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 err="1">
                <a:latin typeface="+mj-lt"/>
              </a:rPr>
              <a:t>Точка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прикрепления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аспекта</a:t>
            </a:r>
            <a:r>
              <a:rPr lang="en-US" dirty="0">
                <a:latin typeface="+mj-lt"/>
              </a:rPr>
              <a:t> – </a:t>
            </a:r>
            <a:r>
              <a:rPr lang="ru-RU" dirty="0">
                <a:latin typeface="+mj-lt"/>
              </a:rPr>
              <a:t>метод</a:t>
            </a:r>
            <a:endParaRPr dirty="0">
              <a:latin typeface="+mj-lt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E54C85E0-EAF6-5E4A-9F37-DC5BC1F19D69}"/>
              </a:ext>
            </a:extLst>
          </p:cNvPr>
          <p:cNvSpPr/>
          <p:nvPr/>
        </p:nvSpPr>
        <p:spPr>
          <a:xfrm>
            <a:off x="962343" y="1943067"/>
            <a:ext cx="188957" cy="159454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7666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IvorySharp</a:t>
            </a:r>
            <a:r>
              <a:rPr lang="en-US" sz="4000" dirty="0">
                <a:solidFill>
                  <a:schemeClr val="bg1"/>
                </a:solidFill>
              </a:rPr>
              <a:t> – </a:t>
            </a:r>
            <a:r>
              <a:rPr lang="ru-RU" sz="4000" dirty="0">
                <a:solidFill>
                  <a:schemeClr val="bg1"/>
                </a:solidFill>
              </a:rPr>
              <a:t>структура аспекта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46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D5AD9E1-7EFC-F748-8549-1F48138DC2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604"/>
            <a:extLst/>
          </a:blip>
          <a:stretch>
            <a:fillRect/>
          </a:stretch>
        </p:blipFill>
        <p:spPr>
          <a:xfrm>
            <a:off x="671513" y="1358125"/>
            <a:ext cx="9630727" cy="4998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CCAE81DC-858D-8E4A-AFE8-B0376988D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t="35847" b="58394"/>
          <a:stretch>
            <a:fillRect/>
          </a:stretch>
        </p:blipFill>
        <p:spPr>
          <a:xfrm>
            <a:off x="671513" y="3123048"/>
            <a:ext cx="9630727" cy="287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8260700F-6E4B-4641-AA1F-C1F62A50D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rcRect t="64315" b="28778"/>
          <a:stretch>
            <a:fillRect/>
          </a:stretch>
        </p:blipFill>
        <p:spPr>
          <a:xfrm>
            <a:off x="729140" y="4541210"/>
            <a:ext cx="9630727" cy="34516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Точки применения совета">
            <a:extLst>
              <a:ext uri="{FF2B5EF4-FFF2-40B4-BE49-F238E27FC236}">
                <a16:creationId xmlns:a16="http://schemas.microsoft.com/office/drawing/2014/main" id="{9396CD90-F6A5-2B46-8BE9-1D20D3DA40B2}"/>
              </a:ext>
            </a:extLst>
          </p:cNvPr>
          <p:cNvSpPr txBox="1"/>
          <p:nvPr/>
        </p:nvSpPr>
        <p:spPr>
          <a:xfrm>
            <a:off x="1889760" y="4076432"/>
            <a:ext cx="4547616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000"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 err="1">
                <a:latin typeface="+mj-lt"/>
              </a:rPr>
              <a:t>Точки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применения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совета</a:t>
            </a:r>
            <a:endParaRPr dirty="0">
              <a:latin typeface="+mj-lt"/>
            </a:endParaRPr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D50E96CE-8A86-2242-8206-3CD8AA04A925}"/>
              </a:ext>
            </a:extLst>
          </p:cNvPr>
          <p:cNvSpPr/>
          <p:nvPr/>
        </p:nvSpPr>
        <p:spPr>
          <a:xfrm>
            <a:off x="1523175" y="4244394"/>
            <a:ext cx="188957" cy="159454"/>
          </a:xfrm>
          <a:prstGeom prst="rect">
            <a:avLst/>
          </a:prstGeom>
          <a:solidFill>
            <a:srgbClr val="903B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514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IvorySharp</a:t>
            </a:r>
            <a:r>
              <a:rPr lang="en-US" sz="4000" dirty="0">
                <a:solidFill>
                  <a:schemeClr val="bg1"/>
                </a:solidFill>
              </a:rPr>
              <a:t> – </a:t>
            </a:r>
            <a:r>
              <a:rPr lang="ru-RU" sz="4000" dirty="0">
                <a:solidFill>
                  <a:schemeClr val="bg1"/>
                </a:solidFill>
              </a:rPr>
              <a:t>применение аспекта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47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230A2673-D9AF-6947-8335-77A02A55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676" y="1782591"/>
            <a:ext cx="7533702" cy="44818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47985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IvorySharp</a:t>
            </a:r>
            <a:r>
              <a:rPr lang="en-US" sz="4000" dirty="0">
                <a:solidFill>
                  <a:schemeClr val="bg1"/>
                </a:solidFill>
              </a:rPr>
              <a:t> – </a:t>
            </a:r>
            <a:r>
              <a:rPr lang="ru-RU" sz="4000" dirty="0">
                <a:solidFill>
                  <a:schemeClr val="bg1"/>
                </a:solidFill>
              </a:rPr>
              <a:t>связывание аспектов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solidFill>
                  <a:schemeClr val="bg1"/>
                </a:solidFill>
                <a:latin typeface="Consolas" panose="020B0609020204030204" pitchFamily="49" charset="0"/>
              </a:rPr>
              <a:pPr/>
              <a:t>48</a:t>
            </a:fld>
            <a:endParaRPr lang="ru-RU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3F550D6-E1B5-8C41-ABF2-78A74555B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875770"/>
            <a:ext cx="8471678" cy="429549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684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Динамическое связывание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49</a:t>
            </a:fld>
            <a:endParaRPr lang="ru-RU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Достоинства…">
            <a:extLst>
              <a:ext uri="{FF2B5EF4-FFF2-40B4-BE49-F238E27FC236}">
                <a16:creationId xmlns:a16="http://schemas.microsoft.com/office/drawing/2014/main" id="{1E63D1A5-D871-5645-B792-02A2C01F1C73}"/>
              </a:ext>
            </a:extLst>
          </p:cNvPr>
          <p:cNvSpPr/>
          <p:nvPr/>
        </p:nvSpPr>
        <p:spPr>
          <a:xfrm>
            <a:off x="764620" y="2048891"/>
            <a:ext cx="5106642" cy="3978592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7500" tIns="317500" rIns="317500" bIns="317500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dirty="0" err="1">
                <a:latin typeface="+mj-lt"/>
              </a:rPr>
              <a:t>Достоинства</a:t>
            </a:r>
            <a:endParaRPr b="1" dirty="0">
              <a:latin typeface="+mj-lt"/>
            </a:endParaRP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+mj-lt"/>
            </a:endParaRPr>
          </a:p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+mj-lt"/>
              </a:rPr>
              <a:t>1. </a:t>
            </a:r>
            <a:r>
              <a:rPr dirty="0" err="1">
                <a:latin typeface="+mj-lt"/>
              </a:rPr>
              <a:t>Поддержка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внедрения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зависимостей</a:t>
            </a:r>
            <a:endParaRPr dirty="0">
              <a:latin typeface="+mj-lt"/>
            </a:endParaRPr>
          </a:p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br>
              <a:rPr dirty="0">
                <a:latin typeface="+mj-lt"/>
              </a:rPr>
            </a:br>
            <a:r>
              <a:rPr dirty="0">
                <a:latin typeface="+mj-lt"/>
              </a:rPr>
              <a:t>2. </a:t>
            </a:r>
            <a:r>
              <a:rPr dirty="0" err="1">
                <a:latin typeface="+mj-lt"/>
              </a:rPr>
              <a:t>Код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сборки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не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модифицируется</a:t>
            </a:r>
            <a:endParaRPr dirty="0">
              <a:latin typeface="+mj-lt"/>
            </a:endParaRPr>
          </a:p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br>
              <a:rPr dirty="0">
                <a:latin typeface="+mj-lt"/>
              </a:rPr>
            </a:br>
            <a:r>
              <a:rPr dirty="0">
                <a:latin typeface="+mj-lt"/>
              </a:rPr>
              <a:t>3. </a:t>
            </a:r>
            <a:r>
              <a:rPr dirty="0" err="1">
                <a:latin typeface="+mj-lt"/>
              </a:rPr>
              <a:t>Не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требуются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дополнительные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утилиты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для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внедрения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аспектов</a:t>
            </a:r>
            <a:endParaRPr dirty="0">
              <a:latin typeface="+mj-lt"/>
            </a:endParaRPr>
          </a:p>
        </p:txBody>
      </p:sp>
      <p:sp>
        <p:nvSpPr>
          <p:cNvPr id="15" name="Недостатки…">
            <a:extLst>
              <a:ext uri="{FF2B5EF4-FFF2-40B4-BE49-F238E27FC236}">
                <a16:creationId xmlns:a16="http://schemas.microsoft.com/office/drawing/2014/main" id="{45652CE3-769F-5942-8F31-742371FAAD67}"/>
              </a:ext>
            </a:extLst>
          </p:cNvPr>
          <p:cNvSpPr/>
          <p:nvPr/>
        </p:nvSpPr>
        <p:spPr>
          <a:xfrm>
            <a:off x="6222632" y="2055813"/>
            <a:ext cx="5106642" cy="3978592"/>
          </a:xfrm>
          <a:prstGeom prst="rect">
            <a:avLst/>
          </a:prstGeom>
          <a:solidFill>
            <a:srgbClr val="A5374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7500" tIns="317500" rIns="317500" bIns="317500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dirty="0" err="1">
                <a:latin typeface="+mj-lt"/>
              </a:rPr>
              <a:t>Недостатки</a:t>
            </a:r>
            <a:endParaRPr b="1" dirty="0">
              <a:latin typeface="+mj-lt"/>
            </a:endParaRP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>
              <a:latin typeface="+mj-lt"/>
            </a:endParaRPr>
          </a:p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+mj-lt"/>
              </a:rPr>
              <a:t>1. </a:t>
            </a:r>
            <a:r>
              <a:rPr dirty="0" err="1">
                <a:latin typeface="+mj-lt"/>
              </a:rPr>
              <a:t>Некоторые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ограничения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для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внедрения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аспектов</a:t>
            </a:r>
            <a:endParaRPr dirty="0">
              <a:latin typeface="+mj-lt"/>
            </a:endParaRPr>
          </a:p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br>
              <a:rPr dirty="0">
                <a:latin typeface="+mj-lt"/>
              </a:rPr>
            </a:br>
            <a:r>
              <a:rPr dirty="0">
                <a:latin typeface="+mj-lt"/>
              </a:rPr>
              <a:t>2. </a:t>
            </a:r>
            <a:r>
              <a:rPr dirty="0" err="1">
                <a:latin typeface="+mj-lt"/>
              </a:rPr>
              <a:t>Влияет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на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производительность</a:t>
            </a:r>
            <a:r>
              <a:rPr dirty="0">
                <a:latin typeface="+mj-lt"/>
              </a:rPr>
              <a:t>. </a:t>
            </a:r>
            <a:r>
              <a:rPr dirty="0" err="1">
                <a:latin typeface="+mj-lt"/>
              </a:rPr>
              <a:t>Иногда</a:t>
            </a:r>
            <a:r>
              <a:rPr dirty="0">
                <a:latin typeface="+mj-lt"/>
              </a:rPr>
              <a:t> – </a:t>
            </a:r>
            <a:r>
              <a:rPr dirty="0" err="1">
                <a:latin typeface="+mj-lt"/>
              </a:rPr>
              <a:t>драматично</a:t>
            </a:r>
            <a:endParaRPr dirty="0">
              <a:latin typeface="+mj-lt"/>
            </a:endParaRPr>
          </a:p>
          <a:p>
            <a:pPr algn="l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br>
              <a:rPr dirty="0">
                <a:latin typeface="+mj-lt"/>
              </a:rPr>
            </a:br>
            <a:r>
              <a:rPr dirty="0">
                <a:latin typeface="+mj-lt"/>
              </a:rPr>
              <a:t>3. </a:t>
            </a:r>
            <a:r>
              <a:rPr dirty="0" err="1">
                <a:latin typeface="+mj-lt"/>
              </a:rPr>
              <a:t>Код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иногда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необходимо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подстраивать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под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аспект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42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F16E65-8800-4AE3-8D02-7B8CE9B05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424" y="365125"/>
            <a:ext cx="7591425" cy="1325563"/>
          </a:xfrm>
        </p:spPr>
        <p:txBody>
          <a:bodyPr/>
          <a:lstStyle/>
          <a:p>
            <a:r>
              <a:rPr lang="ru-RU"/>
              <a:t>Определения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EC6D9-F6B8-4D7D-B866-B93FC9BE3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62423" y="1412833"/>
            <a:ext cx="7362827" cy="823912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1A65"/>
                </a:solidFill>
              </a:rPr>
              <a:t>Аспектно-ориентированное</a:t>
            </a:r>
            <a:r>
              <a:rPr lang="ru-RU" sz="2000" dirty="0">
                <a:solidFill>
                  <a:srgbClr val="001A65"/>
                </a:solidFill>
              </a:rPr>
              <a:t> </a:t>
            </a:r>
            <a:r>
              <a:rPr lang="ru-RU" dirty="0">
                <a:solidFill>
                  <a:srgbClr val="001A65"/>
                </a:solidFill>
              </a:rPr>
              <a:t>программирование</a:t>
            </a:r>
            <a:endParaRPr lang="ru-RU" sz="2000" dirty="0">
              <a:solidFill>
                <a:srgbClr val="001A65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38C20-D690-444D-AB65-564231B08C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62424" y="2236745"/>
            <a:ext cx="7362826" cy="711265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ru-RU" sz="1800" dirty="0"/>
              <a:t>Это парадигма программирования, направленная на решение задач декомпозиции кода посредством использования конструкций АОП – </a:t>
            </a:r>
            <a:r>
              <a:rPr lang="ru-RU" sz="1800" b="1" dirty="0"/>
              <a:t>аспектов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78FFD38C-C817-4B39-92C4-6B1005456402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5</a:t>
            </a:fld>
            <a:endParaRPr lang="ru-RU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D7920D-46B1-44CF-AA81-892D2CE1CE08}"/>
              </a:ext>
            </a:extLst>
          </p:cNvPr>
          <p:cNvSpPr/>
          <p:nvPr/>
        </p:nvSpPr>
        <p:spPr>
          <a:xfrm>
            <a:off x="1" y="0"/>
            <a:ext cx="3771900" cy="6858000"/>
          </a:xfrm>
          <a:prstGeom prst="rect">
            <a:avLst/>
          </a:prstGeom>
          <a:solidFill>
            <a:srgbClr val="001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A63A033-B780-E949-BA67-232CE272BAC1}"/>
              </a:ext>
            </a:extLst>
          </p:cNvPr>
          <p:cNvSpPr txBox="1">
            <a:spLocks/>
          </p:cNvSpPr>
          <p:nvPr/>
        </p:nvSpPr>
        <p:spPr>
          <a:xfrm>
            <a:off x="4162422" y="3441711"/>
            <a:ext cx="736282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1A65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01A65"/>
                </a:solidFill>
              </a:rPr>
              <a:t>Основная</a:t>
            </a:r>
            <a:r>
              <a:rPr lang="ru-RU" sz="2000" dirty="0">
                <a:solidFill>
                  <a:srgbClr val="001A65"/>
                </a:solidFill>
              </a:rPr>
              <a:t> </a:t>
            </a:r>
            <a:r>
              <a:rPr lang="ru-RU" dirty="0">
                <a:solidFill>
                  <a:srgbClr val="001A65"/>
                </a:solidFill>
              </a:rPr>
              <a:t>задача</a:t>
            </a:r>
            <a:endParaRPr lang="ru-RU" sz="2000" dirty="0">
              <a:solidFill>
                <a:srgbClr val="001A65"/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7C228902-4717-0445-BDA7-875C4D4D5A84}"/>
              </a:ext>
            </a:extLst>
          </p:cNvPr>
          <p:cNvSpPr txBox="1">
            <a:spLocks/>
          </p:cNvSpPr>
          <p:nvPr/>
        </p:nvSpPr>
        <p:spPr>
          <a:xfrm>
            <a:off x="4162423" y="4265623"/>
            <a:ext cx="7362826" cy="711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</a:pPr>
            <a:r>
              <a:rPr lang="ru-RU" sz="1800" dirty="0"/>
              <a:t>Улучшение модульности программы, путем решения проблемы </a:t>
            </a:r>
            <a:r>
              <a:rPr lang="ru-RU" sz="1800" b="1" dirty="0"/>
              <a:t>“сквозной функциональности”</a:t>
            </a:r>
          </a:p>
        </p:txBody>
      </p:sp>
    </p:spTree>
    <p:extLst>
      <p:ext uri="{BB962C8B-B14F-4D97-AF65-F5344CB8AC3E}">
        <p14:creationId xmlns:p14="http://schemas.microsoft.com/office/powerpoint/2010/main" val="1079300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Заключение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50</a:t>
            </a:fld>
            <a:endParaRPr lang="ru-RU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F5A9565-9A89-E04D-8157-4338A4AC2A9D}"/>
              </a:ext>
            </a:extLst>
          </p:cNvPr>
          <p:cNvSpPr txBox="1">
            <a:spLocks/>
          </p:cNvSpPr>
          <p:nvPr/>
        </p:nvSpPr>
        <p:spPr>
          <a:xfrm>
            <a:off x="838200" y="1873337"/>
            <a:ext cx="7362827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dirty="0">
                <a:solidFill>
                  <a:srgbClr val="001A65"/>
                </a:solidFill>
              </a:rPr>
              <a:t>Аспектно-ориентированное программирование позволяет</a:t>
            </a:r>
            <a:r>
              <a:rPr lang="en-US" sz="2400" dirty="0">
                <a:solidFill>
                  <a:srgbClr val="001A65"/>
                </a:solidFill>
              </a:rPr>
              <a:t>:</a:t>
            </a:r>
            <a:endParaRPr lang="ru-RU" sz="2400" dirty="0">
              <a:solidFill>
                <a:srgbClr val="001A65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92A6F0F-1C86-2640-9CF8-F9EDCD9CD1FA}"/>
              </a:ext>
            </a:extLst>
          </p:cNvPr>
          <p:cNvSpPr txBox="1">
            <a:spLocks/>
          </p:cNvSpPr>
          <p:nvPr/>
        </p:nvSpPr>
        <p:spPr>
          <a:xfrm>
            <a:off x="1338071" y="2864937"/>
            <a:ext cx="7362827" cy="1325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 dirty="0">
                <a:solidFill>
                  <a:srgbClr val="001A65"/>
                </a:solidFill>
                <a:latin typeface="+mj-lt"/>
              </a:rPr>
              <a:t>Улучшить читаемость и </a:t>
            </a:r>
            <a:r>
              <a:rPr lang="ru-RU" sz="2200" dirty="0" err="1">
                <a:solidFill>
                  <a:srgbClr val="001A65"/>
                </a:solidFill>
                <a:latin typeface="+mj-lt"/>
              </a:rPr>
              <a:t>поддерживаемость</a:t>
            </a:r>
            <a:r>
              <a:rPr lang="ru-RU" sz="2200" dirty="0">
                <a:solidFill>
                  <a:srgbClr val="001A65"/>
                </a:solidFill>
                <a:latin typeface="+mj-lt"/>
              </a:rPr>
              <a:t> кода</a:t>
            </a:r>
          </a:p>
          <a:p>
            <a:r>
              <a:rPr lang="ru-RU" sz="2200" dirty="0">
                <a:solidFill>
                  <a:srgbClr val="001A65"/>
                </a:solidFill>
                <a:latin typeface="+mj-lt"/>
              </a:rPr>
              <a:t>Увеличить скорость добавления новой функциональности</a:t>
            </a:r>
          </a:p>
          <a:p>
            <a:r>
              <a:rPr lang="ru-RU" sz="2200" dirty="0">
                <a:solidFill>
                  <a:srgbClr val="001A65"/>
                </a:solidFill>
                <a:latin typeface="+mj-lt"/>
              </a:rPr>
              <a:t>Произвести декомпозицию модулей</a:t>
            </a:r>
          </a:p>
          <a:p>
            <a:pPr marL="0" indent="0">
              <a:buNone/>
            </a:pPr>
            <a:endParaRPr lang="ru-RU" sz="2200" dirty="0">
              <a:solidFill>
                <a:srgbClr val="001A6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61072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Ссылки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51</a:t>
            </a:fld>
            <a:endParaRPr lang="ru-RU" dirty="0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92A6F0F-1C86-2640-9CF8-F9EDCD9CD1FA}"/>
              </a:ext>
            </a:extLst>
          </p:cNvPr>
          <p:cNvSpPr txBox="1">
            <a:spLocks/>
          </p:cNvSpPr>
          <p:nvPr/>
        </p:nvSpPr>
        <p:spPr>
          <a:xfrm>
            <a:off x="671513" y="1914149"/>
            <a:ext cx="11250169" cy="4218425"/>
          </a:xfrm>
          <a:prstGeom prst="rect">
            <a:avLst/>
          </a:prstGeom>
        </p:spPr>
        <p:txBody>
          <a:bodyPr numCol="1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1A6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25779">
              <a:lnSpc>
                <a:spcPct val="110000"/>
              </a:lnSpc>
              <a:spcBef>
                <a:spcPts val="3700"/>
              </a:spcBef>
              <a:defRPr sz="2880">
                <a:solidFill>
                  <a:srgbClr val="FFFFFF"/>
                </a:solidFill>
              </a:defRPr>
            </a:pPr>
            <a:r>
              <a:rPr lang="en" sz="2400" u="sng" dirty="0">
                <a:solidFill>
                  <a:srgbClr val="001A65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https://msdn.microsoft.com/en-us/magazine/dn574804.aspx</a:t>
            </a:r>
            <a:r>
              <a:rPr lang="en" sz="2400" dirty="0">
                <a:solidFill>
                  <a:srgbClr val="001A65"/>
                </a:solidFill>
                <a:latin typeface="+mj-lt"/>
              </a:rPr>
              <a:t> – Aspect-Oriented Programming with the </a:t>
            </a:r>
            <a:r>
              <a:rPr lang="en" sz="2400" dirty="0" err="1">
                <a:solidFill>
                  <a:srgbClr val="001A65"/>
                </a:solidFill>
                <a:latin typeface="+mj-lt"/>
              </a:rPr>
              <a:t>RealProxy</a:t>
            </a:r>
            <a:r>
              <a:rPr lang="en" sz="2400" dirty="0">
                <a:solidFill>
                  <a:srgbClr val="001A65"/>
                </a:solidFill>
                <a:latin typeface="+mj-lt"/>
              </a:rPr>
              <a:t> Class</a:t>
            </a:r>
          </a:p>
          <a:p>
            <a:pPr defTabSz="525779">
              <a:lnSpc>
                <a:spcPct val="110000"/>
              </a:lnSpc>
              <a:spcBef>
                <a:spcPts val="3700"/>
              </a:spcBef>
              <a:defRPr sz="2880">
                <a:solidFill>
                  <a:srgbClr val="FFFFFF"/>
                </a:solidFill>
              </a:defRPr>
            </a:pPr>
            <a:r>
              <a:rPr lang="en" sz="2400" u="sng" dirty="0">
                <a:solidFill>
                  <a:srgbClr val="001A65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http://www.castleproject.org/projects/dynamicproxy/</a:t>
            </a:r>
            <a:r>
              <a:rPr lang="en" sz="2400" dirty="0">
                <a:solidFill>
                  <a:srgbClr val="001A65"/>
                </a:solidFill>
                <a:latin typeface="+mj-lt"/>
              </a:rPr>
              <a:t> – Castle </a:t>
            </a:r>
            <a:r>
              <a:rPr lang="en" sz="2400" dirty="0" err="1">
                <a:solidFill>
                  <a:srgbClr val="001A65"/>
                </a:solidFill>
                <a:latin typeface="+mj-lt"/>
              </a:rPr>
              <a:t>DynamicProxy</a:t>
            </a:r>
            <a:endParaRPr lang="en" sz="2400" dirty="0">
              <a:solidFill>
                <a:srgbClr val="001A65"/>
              </a:solidFill>
              <a:latin typeface="+mj-lt"/>
            </a:endParaRPr>
          </a:p>
          <a:p>
            <a:pPr defTabSz="525779">
              <a:lnSpc>
                <a:spcPct val="110000"/>
              </a:lnSpc>
              <a:spcBef>
                <a:spcPts val="3700"/>
              </a:spcBef>
              <a:defRPr sz="2880">
                <a:solidFill>
                  <a:srgbClr val="FFFFFF"/>
                </a:solidFill>
              </a:defRPr>
            </a:pPr>
            <a:r>
              <a:rPr lang="en" sz="2400" u="sng" dirty="0">
                <a:solidFill>
                  <a:srgbClr val="001A65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https://github.com/SolarLabRU/IvorySharp</a:t>
            </a:r>
            <a:r>
              <a:rPr lang="en" sz="2400" dirty="0">
                <a:solidFill>
                  <a:srgbClr val="001A65"/>
                </a:solidFill>
                <a:latin typeface="+mj-lt"/>
              </a:rPr>
              <a:t> – </a:t>
            </a:r>
            <a:r>
              <a:rPr lang="en" sz="2400" dirty="0" err="1">
                <a:solidFill>
                  <a:srgbClr val="001A65"/>
                </a:solidFill>
                <a:latin typeface="+mj-lt"/>
              </a:rPr>
              <a:t>IvorySharp</a:t>
            </a:r>
            <a:endParaRPr lang="en" sz="2400" dirty="0">
              <a:solidFill>
                <a:srgbClr val="001A65"/>
              </a:solidFill>
              <a:latin typeface="+mj-lt"/>
            </a:endParaRPr>
          </a:p>
          <a:p>
            <a:pPr defTabSz="525779">
              <a:lnSpc>
                <a:spcPct val="110000"/>
              </a:lnSpc>
              <a:spcBef>
                <a:spcPts val="3700"/>
              </a:spcBef>
              <a:defRPr sz="2880">
                <a:solidFill>
                  <a:srgbClr val="FFFFFF"/>
                </a:solidFill>
              </a:defRPr>
            </a:pPr>
            <a:r>
              <a:rPr lang="en" sz="2400" u="sng" dirty="0">
                <a:solidFill>
                  <a:srgbClr val="001A65"/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https://2017.dotnext-piter.ru/en/talks/aop-via-net/</a:t>
            </a:r>
            <a:r>
              <a:rPr lang="en" sz="2400" dirty="0">
                <a:solidFill>
                  <a:srgbClr val="001A65"/>
                </a:solidFill>
                <a:latin typeface="+mj-lt"/>
              </a:rPr>
              <a:t> – Igor Yakovlev – AOP via .NET</a:t>
            </a:r>
          </a:p>
          <a:p>
            <a:pPr defTabSz="525779">
              <a:lnSpc>
                <a:spcPct val="110000"/>
              </a:lnSpc>
              <a:spcBef>
                <a:spcPts val="3700"/>
              </a:spcBef>
              <a:defRPr sz="2880">
                <a:solidFill>
                  <a:srgbClr val="FFFFFF"/>
                </a:solidFill>
              </a:defRPr>
            </a:pPr>
            <a:r>
              <a:rPr lang="en" sz="2400" u="sng" dirty="0">
                <a:solidFill>
                  <a:srgbClr val="001A65"/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https://www.manning.com/books/aop-in-net</a:t>
            </a:r>
            <a:r>
              <a:rPr lang="en" sz="2400" dirty="0">
                <a:solidFill>
                  <a:srgbClr val="001A65"/>
                </a:solidFill>
                <a:latin typeface="+mj-lt"/>
              </a:rPr>
              <a:t> – AOP in .NET</a:t>
            </a:r>
          </a:p>
        </p:txBody>
      </p:sp>
    </p:spTree>
    <p:extLst>
      <p:ext uri="{BB962C8B-B14F-4D97-AF65-F5344CB8AC3E}">
        <p14:creationId xmlns:p14="http://schemas.microsoft.com/office/powerpoint/2010/main" val="1273644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Функциональность (</a:t>
            </a:r>
            <a:r>
              <a:rPr lang="en-US" sz="4000" dirty="0"/>
              <a:t>concern)</a:t>
            </a:r>
            <a:endParaRPr lang="ru-RU" sz="4000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6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Функциональность - это некоторая задача (функция) системы">
            <a:extLst>
              <a:ext uri="{FF2B5EF4-FFF2-40B4-BE49-F238E27FC236}">
                <a16:creationId xmlns:a16="http://schemas.microsoft.com/office/drawing/2014/main" id="{21280F9B-A5D0-564C-8461-1858621EEC8B}"/>
              </a:ext>
            </a:extLst>
          </p:cNvPr>
          <p:cNvSpPr/>
          <p:nvPr/>
        </p:nvSpPr>
        <p:spPr>
          <a:xfrm>
            <a:off x="1182315" y="1690688"/>
            <a:ext cx="9827370" cy="1209081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0" tIns="444500" rIns="444500" bIns="4445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Ф</a:t>
            </a:r>
            <a:r>
              <a:rPr b="1" dirty="0" err="1"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ункциональность</a:t>
            </a:r>
            <a:r>
              <a:rPr dirty="0">
                <a:latin typeface="+mj-lt"/>
                <a:cs typeface="Calibri" panose="020F0502020204030204" pitchFamily="34" charset="0"/>
              </a:rPr>
              <a:t> </a:t>
            </a:r>
            <a:r>
              <a:rPr lang="en-US" dirty="0">
                <a:latin typeface="+mj-lt"/>
                <a:cs typeface="Calibri" panose="020F0502020204030204" pitchFamily="34" charset="0"/>
              </a:rPr>
              <a:t>– </a:t>
            </a:r>
            <a:r>
              <a:rPr dirty="0" err="1">
                <a:latin typeface="+mj-lt"/>
                <a:cs typeface="Calibri" panose="020F0502020204030204" pitchFamily="34" charset="0"/>
              </a:rPr>
              <a:t>это</a:t>
            </a:r>
            <a:r>
              <a:rPr dirty="0">
                <a:latin typeface="+mj-lt"/>
                <a:cs typeface="Calibri" panose="020F0502020204030204" pitchFamily="34" charset="0"/>
              </a:rPr>
              <a:t> </a:t>
            </a:r>
            <a:r>
              <a:rPr dirty="0" err="1">
                <a:latin typeface="+mj-lt"/>
                <a:cs typeface="Calibri" panose="020F0502020204030204" pitchFamily="34" charset="0"/>
              </a:rPr>
              <a:t>некоторая</a:t>
            </a:r>
            <a:r>
              <a:rPr dirty="0">
                <a:latin typeface="+mj-lt"/>
                <a:cs typeface="Calibri" panose="020F0502020204030204" pitchFamily="34" charset="0"/>
              </a:rPr>
              <a:t> </a:t>
            </a:r>
            <a:r>
              <a:rPr dirty="0" err="1">
                <a:latin typeface="+mj-lt"/>
                <a:cs typeface="Calibri" panose="020F0502020204030204" pitchFamily="34" charset="0"/>
              </a:rPr>
              <a:t>задача</a:t>
            </a:r>
            <a:r>
              <a:rPr dirty="0">
                <a:latin typeface="+mj-lt"/>
                <a:cs typeface="Calibri" panose="020F0502020204030204" pitchFamily="34" charset="0"/>
              </a:rPr>
              <a:t> (</a:t>
            </a:r>
            <a:r>
              <a:rPr dirty="0" err="1">
                <a:latin typeface="+mj-lt"/>
                <a:cs typeface="Calibri" panose="020F0502020204030204" pitchFamily="34" charset="0"/>
              </a:rPr>
              <a:t>функция</a:t>
            </a:r>
            <a:r>
              <a:rPr dirty="0">
                <a:latin typeface="+mj-lt"/>
                <a:cs typeface="Calibri" panose="020F0502020204030204" pitchFamily="34" charset="0"/>
              </a:rPr>
              <a:t>) </a:t>
            </a:r>
            <a:r>
              <a:rPr dirty="0" err="1">
                <a:latin typeface="+mj-lt"/>
                <a:cs typeface="Calibri" panose="020F0502020204030204" pitchFamily="34" charset="0"/>
              </a:rPr>
              <a:t>системы</a:t>
            </a:r>
            <a:r>
              <a:rPr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7523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000" dirty="0"/>
              <a:t>Функциональность (</a:t>
            </a:r>
            <a:r>
              <a:rPr lang="en-US" sz="4000" dirty="0"/>
              <a:t>concern)</a:t>
            </a:r>
            <a:endParaRPr lang="ru-RU" sz="4000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7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Функциональность - это некоторая задача (функция) системы">
            <a:extLst>
              <a:ext uri="{FF2B5EF4-FFF2-40B4-BE49-F238E27FC236}">
                <a16:creationId xmlns:a16="http://schemas.microsoft.com/office/drawing/2014/main" id="{EB37FA5F-C20D-4848-954D-74EC3ED528EC}"/>
              </a:ext>
            </a:extLst>
          </p:cNvPr>
          <p:cNvSpPr/>
          <p:nvPr/>
        </p:nvSpPr>
        <p:spPr>
          <a:xfrm>
            <a:off x="1182315" y="1580960"/>
            <a:ext cx="9827370" cy="3053607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0" tIns="444500" rIns="444500" bIns="4445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dirty="0" err="1">
                <a:latin typeface="+mj-lt"/>
                <a:ea typeface="Helvetica Neue"/>
                <a:cs typeface="Helvetica Neue"/>
                <a:sym typeface="Helvetica Neue"/>
              </a:rPr>
              <a:t>Функциональность</a:t>
            </a:r>
            <a:r>
              <a:rPr dirty="0">
                <a:latin typeface="+mj-lt"/>
              </a:rPr>
              <a:t> </a:t>
            </a:r>
            <a:r>
              <a:rPr lang="en-US" dirty="0">
                <a:latin typeface="+mj-lt"/>
              </a:rPr>
              <a:t>–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это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некоторая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задача</a:t>
            </a:r>
            <a:r>
              <a:rPr dirty="0">
                <a:latin typeface="+mj-lt"/>
              </a:rPr>
              <a:t> (</a:t>
            </a:r>
            <a:r>
              <a:rPr dirty="0" err="1">
                <a:latin typeface="+mj-lt"/>
              </a:rPr>
              <a:t>функция</a:t>
            </a:r>
            <a:r>
              <a:rPr dirty="0">
                <a:latin typeface="+mj-lt"/>
              </a:rPr>
              <a:t>) </a:t>
            </a:r>
            <a:r>
              <a:rPr dirty="0" err="1">
                <a:latin typeface="+mj-lt"/>
              </a:rPr>
              <a:t>системы</a:t>
            </a:r>
            <a:r>
              <a:rPr dirty="0">
                <a:latin typeface="+mj-lt"/>
              </a:rPr>
              <a:t> </a:t>
            </a:r>
          </a:p>
        </p:txBody>
      </p:sp>
      <p:sp>
        <p:nvSpPr>
          <p:cNvPr id="7" name="Основная…">
            <a:extLst>
              <a:ext uri="{FF2B5EF4-FFF2-40B4-BE49-F238E27FC236}">
                <a16:creationId xmlns:a16="http://schemas.microsoft.com/office/drawing/2014/main" id="{1C699C99-DD9B-3946-A483-E95A26A79CCA}"/>
              </a:ext>
            </a:extLst>
          </p:cNvPr>
          <p:cNvSpPr/>
          <p:nvPr/>
        </p:nvSpPr>
        <p:spPr>
          <a:xfrm>
            <a:off x="2021904" y="2965359"/>
            <a:ext cx="3931792" cy="1140769"/>
          </a:xfrm>
          <a:prstGeom prst="rect">
            <a:avLst/>
          </a:prstGeom>
          <a:solidFill>
            <a:srgbClr val="751F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dirty="0" err="1">
                <a:latin typeface="+mj-lt"/>
              </a:rPr>
              <a:t>Основная</a:t>
            </a:r>
            <a:r>
              <a:rPr b="1" dirty="0">
                <a:latin typeface="+mj-lt"/>
              </a:rPr>
              <a:t> </a:t>
            </a:r>
            <a:endParaRPr lang="en-US" b="1" dirty="0">
              <a:latin typeface="+mj-lt"/>
            </a:endParaRPr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en-US" dirty="0">
                <a:latin typeface="+mj-lt"/>
              </a:rPr>
              <a:t>(Core Concern)</a:t>
            </a:r>
          </a:p>
        </p:txBody>
      </p:sp>
      <p:sp>
        <p:nvSpPr>
          <p:cNvPr id="8" name="Второстепенная…">
            <a:extLst>
              <a:ext uri="{FF2B5EF4-FFF2-40B4-BE49-F238E27FC236}">
                <a16:creationId xmlns:a16="http://schemas.microsoft.com/office/drawing/2014/main" id="{2F71FEF5-C65C-DB45-9FD3-746536F309D2}"/>
              </a:ext>
            </a:extLst>
          </p:cNvPr>
          <p:cNvSpPr/>
          <p:nvPr/>
        </p:nvSpPr>
        <p:spPr>
          <a:xfrm>
            <a:off x="6238304" y="2965359"/>
            <a:ext cx="3931792" cy="1140769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b="1" dirty="0" err="1">
                <a:latin typeface="+mj-lt"/>
              </a:rPr>
              <a:t>Второстепенная</a:t>
            </a:r>
            <a:r>
              <a:rPr dirty="0">
                <a:latin typeface="+mj-lt"/>
              </a:rPr>
              <a:t> </a:t>
            </a:r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>
                <a:latin typeface="+mj-lt"/>
              </a:rPr>
              <a:t>(Non-core concern)</a:t>
            </a:r>
          </a:p>
        </p:txBody>
      </p:sp>
    </p:spTree>
    <p:extLst>
      <p:ext uri="{BB962C8B-B14F-4D97-AF65-F5344CB8AC3E}">
        <p14:creationId xmlns:p14="http://schemas.microsoft.com/office/powerpoint/2010/main" val="135274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Функциональность (</a:t>
            </a:r>
            <a:r>
              <a:rPr lang="en-US" sz="4000" dirty="0"/>
              <a:t>concern)</a:t>
            </a:r>
            <a:endParaRPr lang="ru-RU" sz="4000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8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Функциональность - это некоторая задача (функция) системы">
            <a:extLst>
              <a:ext uri="{FF2B5EF4-FFF2-40B4-BE49-F238E27FC236}">
                <a16:creationId xmlns:a16="http://schemas.microsoft.com/office/drawing/2014/main" id="{856958DE-14C0-3547-AFDC-E130C11900D0}"/>
              </a:ext>
            </a:extLst>
          </p:cNvPr>
          <p:cNvSpPr/>
          <p:nvPr/>
        </p:nvSpPr>
        <p:spPr>
          <a:xfrm>
            <a:off x="1182315" y="1588001"/>
            <a:ext cx="9827370" cy="4910528"/>
          </a:xfrm>
          <a:prstGeom prst="rect">
            <a:avLst/>
          </a:prstGeom>
          <a:solidFill>
            <a:srgbClr val="4600A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4500" tIns="444500" rIns="444500" bIns="4445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200" b="1" dirty="0">
                <a:solidFill>
                  <a:srgbClr val="FFFFFF"/>
                </a:solidFill>
                <a:latin typeface="+mj-lt"/>
                <a:ea typeface="Helvetica Neue"/>
                <a:cs typeface="Calibri" panose="020F0502020204030204" pitchFamily="34" charset="0"/>
                <a:sym typeface="Helvetica Neue"/>
              </a:rPr>
              <a:t>Функциональность –</a:t>
            </a:r>
            <a:r>
              <a:rPr lang="ru-RU" sz="2200" dirty="0">
                <a:solidFill>
                  <a:srgbClr val="FFFFFF"/>
                </a:solidFill>
                <a:latin typeface="+mj-lt"/>
                <a:cs typeface="Calibri" panose="020F0502020204030204" pitchFamily="34" charset="0"/>
                <a:sym typeface="Helvetica Neue Medium"/>
              </a:rPr>
              <a:t> это некоторая задача (функция) системы </a:t>
            </a:r>
          </a:p>
        </p:txBody>
      </p:sp>
      <p:sp>
        <p:nvSpPr>
          <p:cNvPr id="28" name="Основная…">
            <a:extLst>
              <a:ext uri="{FF2B5EF4-FFF2-40B4-BE49-F238E27FC236}">
                <a16:creationId xmlns:a16="http://schemas.microsoft.com/office/drawing/2014/main" id="{61149755-CC55-3044-A438-B459337AFDF9}"/>
              </a:ext>
            </a:extLst>
          </p:cNvPr>
          <p:cNvSpPr/>
          <p:nvPr/>
        </p:nvSpPr>
        <p:spPr>
          <a:xfrm>
            <a:off x="2021904" y="2966746"/>
            <a:ext cx="3931792" cy="3238309"/>
          </a:xfrm>
          <a:prstGeom prst="rect">
            <a:avLst/>
          </a:prstGeom>
          <a:solidFill>
            <a:srgbClr val="751FC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200" b="1" dirty="0">
                <a:solidFill>
                  <a:srgbClr val="FFFFFF"/>
                </a:solidFill>
                <a:latin typeface="+mj-lt"/>
                <a:sym typeface="Helvetica Neue Medium"/>
              </a:rPr>
              <a:t>Основная </a:t>
            </a:r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200" dirty="0">
                <a:solidFill>
                  <a:srgbClr val="FFFFFF"/>
                </a:solidFill>
                <a:latin typeface="+mj-lt"/>
                <a:sym typeface="Helvetica Neue Medium"/>
              </a:rPr>
              <a:t>(</a:t>
            </a:r>
            <a:r>
              <a:rPr lang="en-US" sz="2200" dirty="0">
                <a:solidFill>
                  <a:srgbClr val="FFFFFF"/>
                </a:solidFill>
                <a:latin typeface="+mj-lt"/>
                <a:sym typeface="Helvetica Neue Medium"/>
              </a:rPr>
              <a:t>Core Concern)</a:t>
            </a:r>
          </a:p>
        </p:txBody>
      </p:sp>
      <p:sp>
        <p:nvSpPr>
          <p:cNvPr id="29" name="Второстепенная…">
            <a:extLst>
              <a:ext uri="{FF2B5EF4-FFF2-40B4-BE49-F238E27FC236}">
                <a16:creationId xmlns:a16="http://schemas.microsoft.com/office/drawing/2014/main" id="{09344D10-69D0-2346-AA34-0530E5F89992}"/>
              </a:ext>
            </a:extLst>
          </p:cNvPr>
          <p:cNvSpPr/>
          <p:nvPr/>
        </p:nvSpPr>
        <p:spPr>
          <a:xfrm>
            <a:off x="6238304" y="2966746"/>
            <a:ext cx="3931792" cy="3238309"/>
          </a:xfrm>
          <a:prstGeom prst="rect">
            <a:avLst/>
          </a:prstGeom>
          <a:solidFill>
            <a:srgbClr val="516FE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/>
          <a:lstStyle/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200" b="1" dirty="0">
                <a:solidFill>
                  <a:srgbClr val="FFFFFF"/>
                </a:solidFill>
                <a:latin typeface="+mj-lt"/>
                <a:sym typeface="Helvetica Neue Medium"/>
              </a:rPr>
              <a:t>Второстепенная</a:t>
            </a:r>
            <a:r>
              <a:rPr lang="ru-RU" sz="2200" dirty="0">
                <a:solidFill>
                  <a:srgbClr val="FFFFFF"/>
                </a:solidFill>
                <a:latin typeface="+mj-lt"/>
                <a:sym typeface="Helvetica Neue Medium"/>
              </a:rPr>
              <a:t> </a:t>
            </a:r>
          </a:p>
          <a:p>
            <a:pPr algn="ctr"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lang="ru-RU" sz="2200" dirty="0">
                <a:solidFill>
                  <a:srgbClr val="FFFFFF"/>
                </a:solidFill>
                <a:latin typeface="+mj-lt"/>
                <a:sym typeface="Helvetica Neue Medium"/>
              </a:rPr>
              <a:t>(</a:t>
            </a:r>
            <a:r>
              <a:rPr lang="en-US" sz="2200" dirty="0">
                <a:solidFill>
                  <a:srgbClr val="FFFFFF"/>
                </a:solidFill>
                <a:latin typeface="+mj-lt"/>
                <a:sym typeface="Helvetica Neue Medium"/>
              </a:rPr>
              <a:t>Non-core concern)</a:t>
            </a:r>
          </a:p>
        </p:txBody>
      </p:sp>
      <p:sp>
        <p:nvSpPr>
          <p:cNvPr id="30" name="Аренда машин">
            <a:extLst>
              <a:ext uri="{FF2B5EF4-FFF2-40B4-BE49-F238E27FC236}">
                <a16:creationId xmlns:a16="http://schemas.microsoft.com/office/drawing/2014/main" id="{5677CB99-6D75-564A-8699-EFD894301C00}"/>
              </a:ext>
            </a:extLst>
          </p:cNvPr>
          <p:cNvSpPr/>
          <p:nvPr/>
        </p:nvSpPr>
        <p:spPr>
          <a:xfrm>
            <a:off x="2021904" y="4079038"/>
            <a:ext cx="3931792" cy="908944"/>
          </a:xfrm>
          <a:prstGeom prst="rect">
            <a:avLst/>
          </a:prstGeom>
          <a:solidFill>
            <a:srgbClr val="A63C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dirty="0" err="1">
                <a:latin typeface="+mj-lt"/>
              </a:rPr>
              <a:t>Аренда</a:t>
            </a:r>
            <a:r>
              <a:rPr dirty="0">
                <a:latin typeface="+mj-lt"/>
              </a:rPr>
              <a:t> </a:t>
            </a:r>
            <a:r>
              <a:rPr dirty="0" err="1">
                <a:latin typeface="+mj-lt"/>
              </a:rPr>
              <a:t>машин</a:t>
            </a:r>
            <a:endParaRPr dirty="0">
              <a:latin typeface="+mj-lt"/>
            </a:endParaRPr>
          </a:p>
        </p:txBody>
      </p:sp>
      <p:sp>
        <p:nvSpPr>
          <p:cNvPr id="31" name="Проведение закупок">
            <a:extLst>
              <a:ext uri="{FF2B5EF4-FFF2-40B4-BE49-F238E27FC236}">
                <a16:creationId xmlns:a16="http://schemas.microsoft.com/office/drawing/2014/main" id="{EDC87155-217B-3342-A50B-E7707AB8B481}"/>
              </a:ext>
            </a:extLst>
          </p:cNvPr>
          <p:cNvSpPr/>
          <p:nvPr/>
        </p:nvSpPr>
        <p:spPr>
          <a:xfrm>
            <a:off x="2021904" y="5069638"/>
            <a:ext cx="3931792" cy="908944"/>
          </a:xfrm>
          <a:prstGeom prst="rect">
            <a:avLst/>
          </a:prstGeom>
          <a:solidFill>
            <a:srgbClr val="A63CB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>
                <a:latin typeface="+mj-lt"/>
              </a:rPr>
              <a:t>Проведение закупок</a:t>
            </a:r>
          </a:p>
        </p:txBody>
      </p:sp>
      <p:sp>
        <p:nvSpPr>
          <p:cNvPr id="33" name="Логирование">
            <a:extLst>
              <a:ext uri="{FF2B5EF4-FFF2-40B4-BE49-F238E27FC236}">
                <a16:creationId xmlns:a16="http://schemas.microsoft.com/office/drawing/2014/main" id="{26297FC9-8E51-944C-B4BA-F91B5C20D9D1}"/>
              </a:ext>
            </a:extLst>
          </p:cNvPr>
          <p:cNvSpPr/>
          <p:nvPr/>
        </p:nvSpPr>
        <p:spPr>
          <a:xfrm>
            <a:off x="6238304" y="4084942"/>
            <a:ext cx="3931792" cy="908944"/>
          </a:xfrm>
          <a:prstGeom prst="rect">
            <a:avLst/>
          </a:prstGeom>
          <a:solidFill>
            <a:srgbClr val="71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>
                <a:latin typeface="+mj-lt"/>
              </a:rPr>
              <a:t>Логирование</a:t>
            </a:r>
          </a:p>
        </p:txBody>
      </p:sp>
      <p:sp>
        <p:nvSpPr>
          <p:cNvPr id="34" name="Кеширование">
            <a:extLst>
              <a:ext uri="{FF2B5EF4-FFF2-40B4-BE49-F238E27FC236}">
                <a16:creationId xmlns:a16="http://schemas.microsoft.com/office/drawing/2014/main" id="{51206E2D-5342-FC4A-87C3-B258B9DA287C}"/>
              </a:ext>
            </a:extLst>
          </p:cNvPr>
          <p:cNvSpPr/>
          <p:nvPr/>
        </p:nvSpPr>
        <p:spPr>
          <a:xfrm>
            <a:off x="6238304" y="5075542"/>
            <a:ext cx="3931792" cy="908944"/>
          </a:xfrm>
          <a:prstGeom prst="rect">
            <a:avLst/>
          </a:prstGeom>
          <a:solidFill>
            <a:srgbClr val="71A1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0" tIns="190500" rIns="190500" bIns="1905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>
                <a:latin typeface="+mj-lt"/>
              </a:rPr>
              <a:t>Кеширование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99746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C509EE-8914-400F-825E-BCDC97EA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Функциональность (</a:t>
            </a:r>
            <a:r>
              <a:rPr lang="en-US" sz="4000" dirty="0"/>
              <a:t>concern)</a:t>
            </a:r>
            <a:endParaRPr lang="ru-RU" sz="4000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2B351D9D-11C4-4530-BC9B-557FE9AEF9B9}"/>
              </a:ext>
            </a:extLst>
          </p:cNvPr>
          <p:cNvSpPr txBox="1">
            <a:spLocks/>
          </p:cNvSpPr>
          <p:nvPr/>
        </p:nvSpPr>
        <p:spPr>
          <a:xfrm>
            <a:off x="90106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800" b="1" kern="1200">
                <a:solidFill>
                  <a:srgbClr val="001A6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5DC19C-03DA-4066-9FF7-D0BF1BC6D6F6}" type="slidenum">
              <a:rPr lang="ru-RU" smtClean="0">
                <a:latin typeface="Consolas" panose="020B0609020204030204" pitchFamily="49" charset="0"/>
              </a:rPr>
              <a:pPr/>
              <a:t>9</a:t>
            </a:fld>
            <a:endParaRPr lang="ru-RU"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42D7D0-64A3-4288-AC5F-7A2CF54E7BB4}"/>
              </a:ext>
            </a:extLst>
          </p:cNvPr>
          <p:cNvCxnSpPr/>
          <p:nvPr/>
        </p:nvCxnSpPr>
        <p:spPr>
          <a:xfrm>
            <a:off x="0" y="1010671"/>
            <a:ext cx="671513" cy="0"/>
          </a:xfrm>
          <a:prstGeom prst="line">
            <a:avLst/>
          </a:prstGeom>
          <a:ln w="38100">
            <a:solidFill>
              <a:srgbClr val="001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Объект 2">
            <a:extLst>
              <a:ext uri="{FF2B5EF4-FFF2-40B4-BE49-F238E27FC236}">
                <a16:creationId xmlns:a16="http://schemas.microsoft.com/office/drawing/2014/main" id="{83B36EE5-7BB4-BC4F-963F-22708D3D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7955"/>
            <a:ext cx="7834647" cy="13255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ru-RU" sz="2000" dirty="0">
                <a:cs typeface="Calibri"/>
              </a:rPr>
              <a:t>это функциональность, реализация которой рассредоточена на несколько модулей или слоев приложения </a:t>
            </a:r>
            <a:endParaRPr lang="ru-RU" sz="2000" dirty="0"/>
          </a:p>
          <a:p>
            <a:pPr>
              <a:lnSpc>
                <a:spcPct val="114000"/>
              </a:lnSpc>
            </a:pPr>
            <a:endParaRPr lang="ru-RU" sz="20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ru-RU" sz="20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FB826-247C-4F48-AA29-CDAC59297E64}"/>
              </a:ext>
            </a:extLst>
          </p:cNvPr>
          <p:cNvSpPr txBox="1"/>
          <p:nvPr/>
        </p:nvSpPr>
        <p:spPr>
          <a:xfrm>
            <a:off x="838199" y="1993904"/>
            <a:ext cx="69905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rgbClr val="001A65"/>
                </a:solidFill>
              </a:rPr>
              <a:t>C</a:t>
            </a:r>
            <a:r>
              <a:rPr lang="ru-RU" sz="2400" b="1" dirty="0" err="1">
                <a:solidFill>
                  <a:srgbClr val="001A65"/>
                </a:solidFill>
              </a:rPr>
              <a:t>квозная</a:t>
            </a:r>
            <a:r>
              <a:rPr lang="ru-RU" sz="2400" b="1" dirty="0">
                <a:solidFill>
                  <a:srgbClr val="001A65"/>
                </a:solidFill>
              </a:rPr>
              <a:t> функциональность (</a:t>
            </a:r>
            <a:r>
              <a:rPr lang="en-US" sz="2400" b="1" dirty="0">
                <a:solidFill>
                  <a:srgbClr val="001A65"/>
                </a:solidFill>
              </a:rPr>
              <a:t>cross-cutting concern)</a:t>
            </a:r>
            <a:endParaRPr lang="en-US" sz="2400" b="1" dirty="0">
              <a:solidFill>
                <a:srgbClr val="001A65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92562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e66ce1a-78d5-4807-b578-75962730754c">
      <UserInfo>
        <DisplayName>Всеволод Пелипас</DisplayName>
        <AccountId>11</AccountId>
        <AccountType/>
      </UserInfo>
      <UserInfo>
        <DisplayName>Евгений Глухов</DisplayName>
        <AccountId>21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3983F2315A59E45A8885594EC8E95A8" ma:contentTypeVersion="4" ma:contentTypeDescription="Создание документа." ma:contentTypeScope="" ma:versionID="d0e90d11aab5dd3389e0500ffaf41869">
  <xsd:schema xmlns:xsd="http://www.w3.org/2001/XMLSchema" xmlns:xs="http://www.w3.org/2001/XMLSchema" xmlns:p="http://schemas.microsoft.com/office/2006/metadata/properties" xmlns:ns2="ee66ce1a-78d5-4807-b578-75962730754c" xmlns:ns3="2fed4c87-5f34-4f6c-b6f6-7eeffa02c84a" targetNamespace="http://schemas.microsoft.com/office/2006/metadata/properties" ma:root="true" ma:fieldsID="b4be19d719780c85338f63e4ff398100" ns2:_="" ns3:_="">
    <xsd:import namespace="ee66ce1a-78d5-4807-b578-75962730754c"/>
    <xsd:import namespace="2fed4c87-5f34-4f6c-b6f6-7eeffa02c84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66ce1a-78d5-4807-b578-7596273075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ed4c87-5f34-4f6c-b6f6-7eeffa02c8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5A6363-26E6-4AFE-BDF5-6A406D7FFF07}">
  <ds:schemaRefs>
    <ds:schemaRef ds:uri="http://schemas.microsoft.com/office/2006/documentManagement/types"/>
    <ds:schemaRef ds:uri="2fed4c87-5f34-4f6c-b6f6-7eeffa02c84a"/>
    <ds:schemaRef ds:uri="http://purl.org/dc/terms/"/>
    <ds:schemaRef ds:uri="http://schemas.openxmlformats.org/package/2006/metadata/core-properties"/>
    <ds:schemaRef ds:uri="ee66ce1a-78d5-4807-b578-75962730754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EFF0F29-7AB6-4FBA-8385-BEF10BCD4D0C}">
  <ds:schemaRefs>
    <ds:schemaRef ds:uri="2fed4c87-5f34-4f6c-b6f6-7eeffa02c84a"/>
    <ds:schemaRef ds:uri="ee66ce1a-78d5-4807-b578-75962730754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1E5E31A-8F5B-4CB0-B018-1D0930F09E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878</Words>
  <Application>Microsoft Office PowerPoint</Application>
  <PresentationFormat>Широкоэкранный</PresentationFormat>
  <Paragraphs>275</Paragraphs>
  <Slides>51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Courier New</vt:lpstr>
      <vt:lpstr>Helvetica Neue</vt:lpstr>
      <vt:lpstr>Helvetica Neue Light</vt:lpstr>
      <vt:lpstr>Helvetica Neue Medium</vt:lpstr>
      <vt:lpstr>Times New Roman</vt:lpstr>
      <vt:lpstr>Titillium Light</vt:lpstr>
      <vt:lpstr>Тема Office</vt:lpstr>
      <vt:lpstr>Аспектно- ориентрированное программирование в .NET</vt:lpstr>
      <vt:lpstr>План</vt:lpstr>
      <vt:lpstr>Зачем мне это ваше АОП?</vt:lpstr>
      <vt:lpstr>Определения</vt:lpstr>
      <vt:lpstr>Определения</vt:lpstr>
      <vt:lpstr>Функциональность (concern)</vt:lpstr>
      <vt:lpstr>Функциональность (concern)</vt:lpstr>
      <vt:lpstr>Функциональность (concern)</vt:lpstr>
      <vt:lpstr>Функциональность (concern)</vt:lpstr>
      <vt:lpstr>Сквозная функциональность</vt:lpstr>
      <vt:lpstr>Сквозная функциональность</vt:lpstr>
      <vt:lpstr>Определения</vt:lpstr>
      <vt:lpstr>Определения</vt:lpstr>
      <vt:lpstr>Простой пример аренда машины</vt:lpstr>
      <vt:lpstr>Пример</vt:lpstr>
      <vt:lpstr>Пример</vt:lpstr>
      <vt:lpstr>Пример</vt:lpstr>
      <vt:lpstr>Пример</vt:lpstr>
      <vt:lpstr>Пример</vt:lpstr>
      <vt:lpstr>Пример – код сервиса</vt:lpstr>
      <vt:lpstr>Пример – добавили логирование</vt:lpstr>
      <vt:lpstr>Пример – добавили валидацию</vt:lpstr>
      <vt:lpstr>Пример – добавили обработку исключений</vt:lpstr>
      <vt:lpstr>Пример – добавили обработку исключений</vt:lpstr>
      <vt:lpstr>Декомпозиция</vt:lpstr>
      <vt:lpstr>Презентация PowerPoint</vt:lpstr>
      <vt:lpstr>Презентация PowerPoint</vt:lpstr>
      <vt:lpstr>Презентация PowerPoint</vt:lpstr>
      <vt:lpstr>Презентация PowerPoint</vt:lpstr>
      <vt:lpstr>Определение</vt:lpstr>
      <vt:lpstr>Определение</vt:lpstr>
      <vt:lpstr>Определение</vt:lpstr>
      <vt:lpstr>Реализация решение задач с помощью АОП</vt:lpstr>
      <vt:lpstr>Задача – трассировка (Before/After)</vt:lpstr>
      <vt:lpstr>Динамическое связывание – обертка</vt:lpstr>
      <vt:lpstr>Динамическое связывание – обертка</vt:lpstr>
      <vt:lpstr>Динамическое связывание – v2</vt:lpstr>
      <vt:lpstr>Общий принцип</vt:lpstr>
      <vt:lpstr>Castle Proxy – создаем совет</vt:lpstr>
      <vt:lpstr>Castle Proxy – создаем аспект</vt:lpstr>
      <vt:lpstr>Castle Proxy – внедряем аспект</vt:lpstr>
      <vt:lpstr>Castle Proxy – внедряем аспект</vt:lpstr>
      <vt:lpstr>Динамическое связывание – v3</vt:lpstr>
      <vt:lpstr>IvorySharp – создание аспекта</vt:lpstr>
      <vt:lpstr>IvorySharp – структура аспекта</vt:lpstr>
      <vt:lpstr>IvorySharp – структура аспекта</vt:lpstr>
      <vt:lpstr>IvorySharp – применение аспекта</vt:lpstr>
      <vt:lpstr>IvorySharp – связывание аспектов</vt:lpstr>
      <vt:lpstr>Динамическое связывание</vt:lpstr>
      <vt:lpstr>Заключение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Титульный слайд</dc:title>
  <dc:creator>Denis Kobylinsky</dc:creator>
  <cp:lastModifiedBy>Vsevolod Pelipas</cp:lastModifiedBy>
  <cp:revision>23</cp:revision>
  <dcterms:modified xsi:type="dcterms:W3CDTF">2019-05-27T11:14:57Z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0x01010063983F2315A59E45A8885594EC8E95A8</vt:lpwstr>
  </property>
</Properties>
</file>